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65" r:id="rId4"/>
    <p:sldId id="288" r:id="rId5"/>
    <p:sldId id="267" r:id="rId6"/>
    <p:sldId id="257" r:id="rId7"/>
    <p:sldId id="263" r:id="rId8"/>
    <p:sldId id="269" r:id="rId9"/>
    <p:sldId id="266" r:id="rId10"/>
    <p:sldId id="270" r:id="rId11"/>
    <p:sldId id="271" r:id="rId12"/>
    <p:sldId id="262" r:id="rId13"/>
    <p:sldId id="273" r:id="rId14"/>
    <p:sldId id="274" r:id="rId15"/>
    <p:sldId id="275" r:id="rId16"/>
    <p:sldId id="276" r:id="rId17"/>
    <p:sldId id="272" r:id="rId18"/>
    <p:sldId id="278" r:id="rId19"/>
    <p:sldId id="279" r:id="rId20"/>
    <p:sldId id="280" r:id="rId21"/>
    <p:sldId id="281" r:id="rId22"/>
    <p:sldId id="282" r:id="rId23"/>
    <p:sldId id="283" r:id="rId24"/>
    <p:sldId id="284" r:id="rId25"/>
    <p:sldId id="285" r:id="rId26"/>
    <p:sldId id="286" r:id="rId27"/>
    <p:sldId id="290" r:id="rId28"/>
    <p:sldId id="287" r:id="rId29"/>
  </p:sldIdLst>
  <p:sldSz cx="18288000" cy="10287000"/>
  <p:notesSz cx="6858000" cy="9144000"/>
  <p:embeddedFontLst>
    <p:embeddedFont>
      <p:font typeface="Poppins Bold" panose="00000800000000000000"/>
      <p:bold r:id="rId33"/>
    </p:embeddedFont>
    <p:embeddedFont>
      <p:font typeface="Calibri" panose="020F0502020204030204" charset="0"/>
      <p:regular r:id="rId34"/>
      <p:bold r:id="rId35"/>
      <p:italic r:id="rId36"/>
      <p:boldItalic r:id="rId37"/>
    </p:embeddedFont>
    <p:embeddedFont>
      <p:font typeface="Calibri Light" panose="020F0302020204030204" charset="0"/>
      <p:regular r:id="rId38"/>
      <p:italic r:id="rId39"/>
    </p:embeddedFont>
    <p:embeddedFont>
      <p:font typeface="Calibri" panose="020F0502020204030204"/>
      <p:regular r:id="rId40"/>
      <p:bold r:id="rId41"/>
      <p:italic r:id="rId42"/>
      <p:boldItalic r:id="rId4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56" d="100"/>
          <a:sy n="56" d="100"/>
        </p:scale>
        <p:origin x="378"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3" Type="http://schemas.openxmlformats.org/officeDocument/2006/relationships/font" Target="fonts/font11.fntdata"/><Relationship Id="rId42" Type="http://schemas.openxmlformats.org/officeDocument/2006/relationships/font" Target="fonts/font10.fntdata"/><Relationship Id="rId41" Type="http://schemas.openxmlformats.org/officeDocument/2006/relationships/font" Target="fonts/font9.fntdata"/><Relationship Id="rId40" Type="http://schemas.openxmlformats.org/officeDocument/2006/relationships/font" Target="fonts/font8.fntdata"/><Relationship Id="rId4" Type="http://schemas.openxmlformats.org/officeDocument/2006/relationships/slide" Target="slides/slide2.xml"/><Relationship Id="rId39" Type="http://schemas.openxmlformats.org/officeDocument/2006/relationships/font" Target="fonts/font7.fntdata"/><Relationship Id="rId38" Type="http://schemas.openxmlformats.org/officeDocument/2006/relationships/font" Target="fonts/font6.fntdata"/><Relationship Id="rId37" Type="http://schemas.openxmlformats.org/officeDocument/2006/relationships/font" Target="fonts/font5.fntdata"/><Relationship Id="rId36" Type="http://schemas.openxmlformats.org/officeDocument/2006/relationships/font" Target="fonts/font4.fntdata"/><Relationship Id="rId35" Type="http://schemas.openxmlformats.org/officeDocument/2006/relationships/font" Target="fonts/font3.fntdata"/><Relationship Id="rId34" Type="http://schemas.openxmlformats.org/officeDocument/2006/relationships/font" Target="fonts/font2.fntdata"/><Relationship Id="rId33" Type="http://schemas.openxmlformats.org/officeDocument/2006/relationships/font" Target="fonts/font1.fntdata"/><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ctrTitle"/>
          </p:nvPr>
        </p:nvSpPr>
        <p:spPr>
          <a:xfrm>
            <a:off x="5943599" y="2946401"/>
            <a:ext cx="10796589" cy="3632196"/>
          </a:xfrm>
        </p:spPr>
        <p:txBody>
          <a:bodyPr anchor="b">
            <a:normAutofit/>
          </a:bodyPr>
          <a:lstStyle>
            <a:lvl1pPr algn="r">
              <a:defRPr sz="7200">
                <a:effectLst/>
              </a:defRPr>
            </a:lvl1pPr>
          </a:lstStyle>
          <a:p>
            <a:r>
              <a:rPr lang="en-US"/>
              <a:t>Click to edit Master title style</a:t>
            </a:r>
            <a:endParaRPr lang="en-US" dirty="0"/>
          </a:p>
        </p:txBody>
      </p:sp>
      <p:sp>
        <p:nvSpPr>
          <p:cNvPr id="3" name="Subtitle 2"/>
          <p:cNvSpPr>
            <a:spLocks noGrp="1"/>
          </p:cNvSpPr>
          <p:nvPr>
            <p:ph type="subTitle" idx="1"/>
          </p:nvPr>
        </p:nvSpPr>
        <p:spPr>
          <a:xfrm>
            <a:off x="5943599" y="6578599"/>
            <a:ext cx="10796589" cy="2108201"/>
          </a:xfrm>
        </p:spPr>
        <p:txBody>
          <a:bodyPr anchor="t">
            <a:normAutofit/>
          </a:bodyPr>
          <a:lstStyle>
            <a:lvl1pPr marL="0" indent="0" algn="r">
              <a:buNone/>
              <a:defRPr sz="2700" cap="all">
                <a:solidFill>
                  <a:schemeClr val="tx1"/>
                </a:soli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13398837" y="8805863"/>
            <a:ext cx="2400300" cy="566738"/>
          </a:xfrm>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a:xfrm>
            <a:off x="5943599" y="8805863"/>
            <a:ext cx="7340937" cy="566738"/>
          </a:xfrm>
        </p:spPr>
        <p:txBody>
          <a:bodyPr/>
          <a:lstStyle/>
          <a:p>
            <a:endParaRPr lang="en-US"/>
          </a:p>
        </p:txBody>
      </p:sp>
      <p:sp>
        <p:nvSpPr>
          <p:cNvPr id="6" name="Slide Number Placeholder 5"/>
          <p:cNvSpPr>
            <a:spLocks noGrp="1"/>
          </p:cNvSpPr>
          <p:nvPr>
            <p:ph type="sldNum" sz="quarter" idx="12"/>
          </p:nvPr>
        </p:nvSpPr>
        <p:spPr>
          <a:xfrm>
            <a:off x="15913438" y="8805863"/>
            <a:ext cx="826751" cy="566738"/>
          </a:xfrm>
        </p:spPr>
        <p:txBody>
          <a:bodyPr/>
          <a:lstStyle/>
          <a:p>
            <a:fld id="{B6F15528-21DE-4FAA-801E-634DDDAF4B2B}" type="slidenum">
              <a:rPr lang="en-US" smtClean="0"/>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a:xfrm>
            <a:off x="1028701" y="7099298"/>
            <a:ext cx="15197141" cy="85010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057401" y="1398168"/>
            <a:ext cx="13139741" cy="4747464"/>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28701" y="7949405"/>
            <a:ext cx="15197141" cy="740568"/>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a:xfrm>
            <a:off x="1028702" y="914402"/>
            <a:ext cx="15197141" cy="4686299"/>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028700" y="6515100"/>
            <a:ext cx="15197142" cy="2171700"/>
          </a:xfrm>
        </p:spPr>
        <p:txBody>
          <a:bodyPr anchor="ctr">
            <a:normAutofit/>
          </a:bodyPr>
          <a:lstStyle>
            <a:lvl1pPr marL="0" indent="0" algn="l">
              <a:buNone/>
              <a:defRPr sz="30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15" name="TextBox 14"/>
          <p:cNvSpPr txBox="1"/>
          <p:nvPr/>
        </p:nvSpPr>
        <p:spPr>
          <a:xfrm>
            <a:off x="15356801" y="4114800"/>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tx1"/>
                </a:solidFill>
                <a:effectLst/>
              </a:rPr>
              <a:t>”</a:t>
            </a:r>
            <a:endParaRPr lang="en-US" sz="12000" dirty="0">
              <a:solidFill>
                <a:schemeClr val="tx1"/>
              </a:solidFill>
              <a:effectLst/>
            </a:endParaRPr>
          </a:p>
        </p:txBody>
      </p:sp>
      <p:sp>
        <p:nvSpPr>
          <p:cNvPr id="11" name="TextBox 10"/>
          <p:cNvSpPr txBox="1"/>
          <p:nvPr/>
        </p:nvSpPr>
        <p:spPr>
          <a:xfrm>
            <a:off x="732413" y="1235006"/>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tx1"/>
                </a:solidFill>
                <a:effectLst/>
              </a:rPr>
              <a:t>“</a:t>
            </a:r>
            <a:endParaRPr lang="en-US" sz="12000" dirty="0">
              <a:solidFill>
                <a:schemeClr val="tx1"/>
              </a:solidFill>
              <a:effectLst/>
            </a:endParaRPr>
          </a:p>
        </p:txBody>
      </p:sp>
      <p:sp>
        <p:nvSpPr>
          <p:cNvPr id="2" name="Title 1"/>
          <p:cNvSpPr>
            <a:spLocks noGrp="1"/>
          </p:cNvSpPr>
          <p:nvPr>
            <p:ph type="title"/>
          </p:nvPr>
        </p:nvSpPr>
        <p:spPr>
          <a:xfrm>
            <a:off x="1488401" y="914402"/>
            <a:ext cx="14325599" cy="4114799"/>
          </a:xfrm>
        </p:spPr>
        <p:txBody>
          <a:bodyPr anchor="ctr">
            <a:normAutofit/>
          </a:bodyPr>
          <a:lstStyle>
            <a:lvl1pPr algn="l">
              <a:defRPr sz="48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46813" y="5029200"/>
            <a:ext cx="14008776" cy="571500"/>
          </a:xfrm>
        </p:spPr>
        <p:txBody>
          <a:bodyPr anchor="ctr"/>
          <a:lstStyle>
            <a:lvl1pPr marL="0" indent="0">
              <a:buFontTx/>
              <a:buNone/>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1031198" y="6515100"/>
            <a:ext cx="15228551" cy="2171700"/>
          </a:xfrm>
        </p:spPr>
        <p:txBody>
          <a:bodyPr anchor="ctr">
            <a:normAutofit/>
          </a:bodyPr>
          <a:lstStyle>
            <a:lvl1pPr marL="0" indent="0" algn="l">
              <a:buNone/>
              <a:defRPr sz="30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a:xfrm>
            <a:off x="1028704" y="4962872"/>
            <a:ext cx="15197138" cy="2203200"/>
          </a:xfrm>
        </p:spPr>
        <p:txBody>
          <a:bodyPr anchor="b">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028702" y="7166072"/>
            <a:ext cx="15197139" cy="1290600"/>
          </a:xfrm>
        </p:spPr>
        <p:txBody>
          <a:bodyPr anchor="t">
            <a:normAutofit/>
          </a:bodyPr>
          <a:lstStyle>
            <a:lvl1pPr marL="0" indent="0" algn="l">
              <a:buNone/>
              <a:defRPr sz="30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13" name="TextBox 12"/>
          <p:cNvSpPr txBox="1"/>
          <p:nvPr/>
        </p:nvSpPr>
        <p:spPr>
          <a:xfrm>
            <a:off x="15356801" y="4114800"/>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tx1"/>
                </a:solidFill>
                <a:effectLst/>
              </a:rPr>
              <a:t>”</a:t>
            </a:r>
            <a:endParaRPr lang="en-US" sz="12000" dirty="0">
              <a:solidFill>
                <a:schemeClr val="tx1"/>
              </a:solidFill>
              <a:effectLst/>
            </a:endParaRPr>
          </a:p>
        </p:txBody>
      </p:sp>
      <p:sp>
        <p:nvSpPr>
          <p:cNvPr id="14" name="TextBox 13"/>
          <p:cNvSpPr txBox="1"/>
          <p:nvPr/>
        </p:nvSpPr>
        <p:spPr>
          <a:xfrm>
            <a:off x="732413" y="1235006"/>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tx1"/>
                </a:solidFill>
                <a:effectLst/>
              </a:rPr>
              <a:t>“</a:t>
            </a:r>
            <a:endParaRPr lang="en-US" sz="12000" dirty="0">
              <a:solidFill>
                <a:schemeClr val="tx1"/>
              </a:solidFill>
              <a:effectLst/>
            </a:endParaRPr>
          </a:p>
        </p:txBody>
      </p:sp>
      <p:sp>
        <p:nvSpPr>
          <p:cNvPr id="16" name="Title 1"/>
          <p:cNvSpPr>
            <a:spLocks noGrp="1"/>
          </p:cNvSpPr>
          <p:nvPr>
            <p:ph type="title"/>
          </p:nvPr>
        </p:nvSpPr>
        <p:spPr>
          <a:xfrm>
            <a:off x="1488401" y="914402"/>
            <a:ext cx="14325599" cy="4114799"/>
          </a:xfrm>
        </p:spPr>
        <p:txBody>
          <a:bodyPr anchor="ctr">
            <a:normAutofit/>
          </a:bodyPr>
          <a:lstStyle>
            <a:lvl1pPr algn="l">
              <a:defRPr sz="48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28700" y="5829300"/>
            <a:ext cx="15203154" cy="1333500"/>
          </a:xfrm>
        </p:spPr>
        <p:txBody>
          <a:bodyPr vert="horz" lIns="91440" tIns="45720" rIns="91440" bIns="45720" rtlCol="0" anchor="b">
            <a:normAutofit/>
          </a:bodyPr>
          <a:lstStyle>
            <a:lvl1pPr>
              <a:buNone/>
              <a:defRPr lang="en-US" sz="3600" b="0" cap="none"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3" name="Text Placeholder 2"/>
          <p:cNvSpPr>
            <a:spLocks noGrp="1"/>
          </p:cNvSpPr>
          <p:nvPr>
            <p:ph type="body" idx="1"/>
          </p:nvPr>
        </p:nvSpPr>
        <p:spPr>
          <a:xfrm>
            <a:off x="1028699" y="7162800"/>
            <a:ext cx="15203154" cy="1524000"/>
          </a:xfrm>
        </p:spPr>
        <p:txBody>
          <a:bodyPr anchor="t">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a:xfrm>
            <a:off x="1028702" y="914402"/>
            <a:ext cx="15197141" cy="41147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028702" y="5257800"/>
            <a:ext cx="15197142" cy="1257300"/>
          </a:xfrm>
        </p:spPr>
        <p:txBody>
          <a:bodyPr vert="horz" lIns="91440" tIns="45720" rIns="91440" bIns="45720" rtlCol="0" anchor="b">
            <a:normAutofit/>
          </a:bodyPr>
          <a:lstStyle>
            <a:lvl1pPr>
              <a:buNone/>
              <a:defRPr lang="en-US" sz="4200" b="0" cap="none"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3" name="Text Placeholder 2"/>
          <p:cNvSpPr>
            <a:spLocks noGrp="1"/>
          </p:cNvSpPr>
          <p:nvPr>
            <p:ph type="body" idx="1"/>
          </p:nvPr>
        </p:nvSpPr>
        <p:spPr>
          <a:xfrm>
            <a:off x="1028700" y="6515100"/>
            <a:ext cx="15197142" cy="2171700"/>
          </a:xfrm>
        </p:spPr>
        <p:txBody>
          <a:bodyPr anchor="t">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
        <p:nvSpPr>
          <p:cNvPr id="8" name="Title 1"/>
          <p:cNvSpPr>
            <a:spLocks noGrp="1"/>
          </p:cNvSpPr>
          <p:nvPr>
            <p:ph type="title"/>
          </p:nvPr>
        </p:nvSpPr>
        <p:spPr>
          <a:xfrm>
            <a:off x="1028702" y="914401"/>
            <a:ext cx="15197138" cy="2184401"/>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Vertical Title 1"/>
          <p:cNvSpPr>
            <a:spLocks noGrp="1"/>
          </p:cNvSpPr>
          <p:nvPr>
            <p:ph type="title" orient="vert"/>
          </p:nvPr>
        </p:nvSpPr>
        <p:spPr>
          <a:xfrm>
            <a:off x="12988013" y="914399"/>
            <a:ext cx="3237828" cy="777240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28700" y="914400"/>
            <a:ext cx="11748174" cy="7772400"/>
          </a:xfrm>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10" name="Freeform 2"/>
          <p:cNvSpPr/>
          <p:nvPr userDrawn="1"/>
        </p:nvSpPr>
        <p:spPr>
          <a:xfrm>
            <a:off x="0" y="1"/>
            <a:ext cx="18288000" cy="10287000"/>
          </a:xfrm>
          <a:custGeom>
            <a:avLst/>
            <a:gdLst/>
            <a:ahLst/>
            <a:cxnLst/>
            <a:rect l="l" t="t" r="r" b="b"/>
            <a:pathLst>
              <a:path w="21707300" h="12156088">
                <a:moveTo>
                  <a:pt x="0" y="0"/>
                </a:moveTo>
                <a:lnTo>
                  <a:pt x="21707299" y="0"/>
                </a:lnTo>
                <a:lnTo>
                  <a:pt x="21707299" y="12156088"/>
                </a:lnTo>
                <a:lnTo>
                  <a:pt x="0" y="12156088"/>
                </a:lnTo>
                <a:lnTo>
                  <a:pt x="0" y="0"/>
                </a:lnTo>
                <a:close/>
              </a:path>
            </a:pathLst>
          </a:custGeom>
          <a:blipFill>
            <a:blip r:embed="rId2">
              <a:alphaModFix amt="32999"/>
            </a:blip>
            <a:stretch>
              <a:fillRect/>
            </a:stretch>
          </a:blipFill>
        </p:spPr>
      </p:sp>
      <p:sp>
        <p:nvSpPr>
          <p:cNvPr id="11" name="TextBox 3"/>
          <p:cNvSpPr txBox="1"/>
          <p:nvPr userDrawn="1"/>
        </p:nvSpPr>
        <p:spPr>
          <a:xfrm>
            <a:off x="838200" y="2705100"/>
            <a:ext cx="11387069" cy="1494907"/>
          </a:xfrm>
          <a:prstGeom prst="rect">
            <a:avLst/>
          </a:prstGeom>
        </p:spPr>
        <p:txBody>
          <a:bodyPr lIns="0" tIns="0" rIns="0" bIns="0" rtlCol="0" anchor="t">
            <a:spAutoFit/>
          </a:bodyPr>
          <a:lstStyle/>
          <a:p>
            <a:pPr algn="l">
              <a:lnSpc>
                <a:spcPts val="11580"/>
              </a:lnSpc>
            </a:pPr>
            <a:r>
              <a:rPr lang="en-US" sz="8270" b="1" spc="264" dirty="0">
                <a:solidFill>
                  <a:srgbClr val="F9FFF2"/>
                </a:solidFill>
                <a:latin typeface="Poppins Bold" panose="00000800000000000000"/>
                <a:ea typeface="Poppins Bold" panose="00000800000000000000"/>
                <a:cs typeface="Poppins Bold" panose="00000800000000000000"/>
                <a:sym typeface="Poppins Bold" panose="00000800000000000000"/>
              </a:rPr>
              <a:t>|IEEE INDICON 2025</a:t>
            </a:r>
            <a:endParaRPr lang="en-US" sz="8270" b="1" spc="264" dirty="0">
              <a:solidFill>
                <a:srgbClr val="F9FFF2"/>
              </a:solidFill>
              <a:latin typeface="Poppins Bold" panose="00000800000000000000"/>
              <a:ea typeface="Poppins Bold" panose="00000800000000000000"/>
              <a:cs typeface="Poppins Bold" panose="00000800000000000000"/>
              <a:sym typeface="Poppins Bold" panose="00000800000000000000"/>
            </a:endParaRPr>
          </a:p>
        </p:txBody>
      </p:sp>
      <p:grpSp>
        <p:nvGrpSpPr>
          <p:cNvPr id="12" name="Group 4"/>
          <p:cNvGrpSpPr/>
          <p:nvPr userDrawn="1"/>
        </p:nvGrpSpPr>
        <p:grpSpPr>
          <a:xfrm>
            <a:off x="741625" y="571500"/>
            <a:ext cx="16804749" cy="1010470"/>
            <a:chOff x="0" y="0"/>
            <a:chExt cx="22406332" cy="1347293"/>
          </a:xfrm>
        </p:grpSpPr>
        <p:sp>
          <p:nvSpPr>
            <p:cNvPr id="13" name="Freeform 5"/>
            <p:cNvSpPr/>
            <p:nvPr/>
          </p:nvSpPr>
          <p:spPr>
            <a:xfrm>
              <a:off x="0" y="133379"/>
              <a:ext cx="3428278" cy="1080535"/>
            </a:xfrm>
            <a:custGeom>
              <a:avLst/>
              <a:gdLst/>
              <a:ahLst/>
              <a:cxnLst/>
              <a:rect l="l" t="t" r="r" b="b"/>
              <a:pathLst>
                <a:path w="3428278" h="1080535">
                  <a:moveTo>
                    <a:pt x="0" y="0"/>
                  </a:moveTo>
                  <a:lnTo>
                    <a:pt x="3428278" y="0"/>
                  </a:lnTo>
                  <a:lnTo>
                    <a:pt x="3428278" y="1080535"/>
                  </a:lnTo>
                  <a:lnTo>
                    <a:pt x="0" y="1080535"/>
                  </a:lnTo>
                  <a:lnTo>
                    <a:pt x="0" y="0"/>
                  </a:lnTo>
                  <a:close/>
                </a:path>
              </a:pathLst>
            </a:custGeom>
            <a:blipFill>
              <a:blip r:embed="rId3"/>
              <a:stretch>
                <a:fillRect b="-8828"/>
              </a:stretch>
            </a:blipFill>
          </p:spPr>
        </p:sp>
        <p:sp>
          <p:nvSpPr>
            <p:cNvPr id="14" name="Freeform 6"/>
            <p:cNvSpPr/>
            <p:nvPr/>
          </p:nvSpPr>
          <p:spPr>
            <a:xfrm>
              <a:off x="4929588" y="0"/>
              <a:ext cx="5389174" cy="1347293"/>
            </a:xfrm>
            <a:custGeom>
              <a:avLst/>
              <a:gdLst/>
              <a:ahLst/>
              <a:cxnLst/>
              <a:rect l="l" t="t" r="r" b="b"/>
              <a:pathLst>
                <a:path w="5389174" h="1347293">
                  <a:moveTo>
                    <a:pt x="0" y="0"/>
                  </a:moveTo>
                  <a:lnTo>
                    <a:pt x="5389174" y="0"/>
                  </a:lnTo>
                  <a:lnTo>
                    <a:pt x="5389174" y="1347293"/>
                  </a:lnTo>
                  <a:lnTo>
                    <a:pt x="0" y="1347293"/>
                  </a:lnTo>
                  <a:lnTo>
                    <a:pt x="0" y="0"/>
                  </a:lnTo>
                  <a:close/>
                </a:path>
              </a:pathLst>
            </a:custGeom>
            <a:blipFill>
              <a:blip r:embed="rId4"/>
              <a:stretch>
                <a:fillRect/>
              </a:stretch>
            </a:blipFill>
          </p:spPr>
        </p:sp>
        <p:sp>
          <p:nvSpPr>
            <p:cNvPr id="15" name="Freeform 7"/>
            <p:cNvSpPr/>
            <p:nvPr/>
          </p:nvSpPr>
          <p:spPr>
            <a:xfrm>
              <a:off x="11820071" y="216576"/>
              <a:ext cx="5008998" cy="914142"/>
            </a:xfrm>
            <a:custGeom>
              <a:avLst/>
              <a:gdLst/>
              <a:ahLst/>
              <a:cxnLst/>
              <a:rect l="l" t="t" r="r" b="b"/>
              <a:pathLst>
                <a:path w="5008998" h="914142">
                  <a:moveTo>
                    <a:pt x="0" y="0"/>
                  </a:moveTo>
                  <a:lnTo>
                    <a:pt x="5008998" y="0"/>
                  </a:lnTo>
                  <a:lnTo>
                    <a:pt x="5008998" y="914142"/>
                  </a:lnTo>
                  <a:lnTo>
                    <a:pt x="0" y="914142"/>
                  </a:lnTo>
                  <a:lnTo>
                    <a:pt x="0" y="0"/>
                  </a:lnTo>
                  <a:close/>
                </a:path>
              </a:pathLst>
            </a:custGeom>
            <a:blipFill>
              <a:blip r:embed="rId5"/>
              <a:stretch>
                <a:fillRect/>
              </a:stretch>
            </a:blipFill>
          </p:spPr>
        </p:sp>
        <p:sp>
          <p:nvSpPr>
            <p:cNvPr id="16" name="Freeform 8"/>
            <p:cNvSpPr/>
            <p:nvPr/>
          </p:nvSpPr>
          <p:spPr>
            <a:xfrm>
              <a:off x="18330379" y="100466"/>
              <a:ext cx="4075954" cy="1146362"/>
            </a:xfrm>
            <a:custGeom>
              <a:avLst/>
              <a:gdLst/>
              <a:ahLst/>
              <a:cxnLst/>
              <a:rect l="l" t="t" r="r" b="b"/>
              <a:pathLst>
                <a:path w="4075954" h="1146362">
                  <a:moveTo>
                    <a:pt x="0" y="0"/>
                  </a:moveTo>
                  <a:lnTo>
                    <a:pt x="4075953" y="0"/>
                  </a:lnTo>
                  <a:lnTo>
                    <a:pt x="4075953" y="1146362"/>
                  </a:lnTo>
                  <a:lnTo>
                    <a:pt x="0" y="1146362"/>
                  </a:lnTo>
                  <a:lnTo>
                    <a:pt x="0" y="0"/>
                  </a:lnTo>
                  <a:close/>
                </a:path>
              </a:pathLst>
            </a:custGeom>
            <a:blipFill>
              <a:blip r:embed="rId6"/>
              <a:stretch>
                <a:fillRect/>
              </a:stretch>
            </a:blipFill>
          </p:spPr>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10" name="Freeform 2"/>
          <p:cNvSpPr/>
          <p:nvPr userDrawn="1"/>
        </p:nvSpPr>
        <p:spPr>
          <a:xfrm>
            <a:off x="0" y="1"/>
            <a:ext cx="18288000" cy="10287000"/>
          </a:xfrm>
          <a:custGeom>
            <a:avLst/>
            <a:gdLst/>
            <a:ahLst/>
            <a:cxnLst/>
            <a:rect l="l" t="t" r="r" b="b"/>
            <a:pathLst>
              <a:path w="21707300" h="12156088">
                <a:moveTo>
                  <a:pt x="0" y="0"/>
                </a:moveTo>
                <a:lnTo>
                  <a:pt x="21707299" y="0"/>
                </a:lnTo>
                <a:lnTo>
                  <a:pt x="21707299" y="12156088"/>
                </a:lnTo>
                <a:lnTo>
                  <a:pt x="0" y="12156088"/>
                </a:lnTo>
                <a:lnTo>
                  <a:pt x="0" y="0"/>
                </a:lnTo>
                <a:close/>
              </a:path>
            </a:pathLst>
          </a:custGeom>
          <a:blipFill>
            <a:blip r:embed="rId2">
              <a:alphaModFix amt="32999"/>
            </a:blip>
            <a:stretch>
              <a:fillRect/>
            </a:stretch>
          </a:blipFill>
        </p:spPr>
      </p:sp>
      <p:grpSp>
        <p:nvGrpSpPr>
          <p:cNvPr id="12" name="Group 4"/>
          <p:cNvGrpSpPr/>
          <p:nvPr userDrawn="1"/>
        </p:nvGrpSpPr>
        <p:grpSpPr>
          <a:xfrm>
            <a:off x="741625" y="571500"/>
            <a:ext cx="16804749" cy="1010470"/>
            <a:chOff x="0" y="0"/>
            <a:chExt cx="22406332" cy="1347293"/>
          </a:xfrm>
        </p:grpSpPr>
        <p:sp>
          <p:nvSpPr>
            <p:cNvPr id="13" name="Freeform 5"/>
            <p:cNvSpPr/>
            <p:nvPr/>
          </p:nvSpPr>
          <p:spPr>
            <a:xfrm>
              <a:off x="0" y="133379"/>
              <a:ext cx="3428278" cy="1080535"/>
            </a:xfrm>
            <a:custGeom>
              <a:avLst/>
              <a:gdLst/>
              <a:ahLst/>
              <a:cxnLst/>
              <a:rect l="l" t="t" r="r" b="b"/>
              <a:pathLst>
                <a:path w="3428278" h="1080535">
                  <a:moveTo>
                    <a:pt x="0" y="0"/>
                  </a:moveTo>
                  <a:lnTo>
                    <a:pt x="3428278" y="0"/>
                  </a:lnTo>
                  <a:lnTo>
                    <a:pt x="3428278" y="1080535"/>
                  </a:lnTo>
                  <a:lnTo>
                    <a:pt x="0" y="1080535"/>
                  </a:lnTo>
                  <a:lnTo>
                    <a:pt x="0" y="0"/>
                  </a:lnTo>
                  <a:close/>
                </a:path>
              </a:pathLst>
            </a:custGeom>
            <a:blipFill>
              <a:blip r:embed="rId3"/>
              <a:stretch>
                <a:fillRect b="-8828"/>
              </a:stretch>
            </a:blipFill>
          </p:spPr>
        </p:sp>
        <p:sp>
          <p:nvSpPr>
            <p:cNvPr id="14" name="Freeform 6"/>
            <p:cNvSpPr/>
            <p:nvPr/>
          </p:nvSpPr>
          <p:spPr>
            <a:xfrm>
              <a:off x="4929588" y="0"/>
              <a:ext cx="5389174" cy="1347293"/>
            </a:xfrm>
            <a:custGeom>
              <a:avLst/>
              <a:gdLst/>
              <a:ahLst/>
              <a:cxnLst/>
              <a:rect l="l" t="t" r="r" b="b"/>
              <a:pathLst>
                <a:path w="5389174" h="1347293">
                  <a:moveTo>
                    <a:pt x="0" y="0"/>
                  </a:moveTo>
                  <a:lnTo>
                    <a:pt x="5389174" y="0"/>
                  </a:lnTo>
                  <a:lnTo>
                    <a:pt x="5389174" y="1347293"/>
                  </a:lnTo>
                  <a:lnTo>
                    <a:pt x="0" y="1347293"/>
                  </a:lnTo>
                  <a:lnTo>
                    <a:pt x="0" y="0"/>
                  </a:lnTo>
                  <a:close/>
                </a:path>
              </a:pathLst>
            </a:custGeom>
            <a:blipFill>
              <a:blip r:embed="rId4"/>
              <a:stretch>
                <a:fillRect/>
              </a:stretch>
            </a:blipFill>
          </p:spPr>
        </p:sp>
        <p:sp>
          <p:nvSpPr>
            <p:cNvPr id="15" name="Freeform 7"/>
            <p:cNvSpPr/>
            <p:nvPr/>
          </p:nvSpPr>
          <p:spPr>
            <a:xfrm>
              <a:off x="11820071" y="216576"/>
              <a:ext cx="5008998" cy="914142"/>
            </a:xfrm>
            <a:custGeom>
              <a:avLst/>
              <a:gdLst/>
              <a:ahLst/>
              <a:cxnLst/>
              <a:rect l="l" t="t" r="r" b="b"/>
              <a:pathLst>
                <a:path w="5008998" h="914142">
                  <a:moveTo>
                    <a:pt x="0" y="0"/>
                  </a:moveTo>
                  <a:lnTo>
                    <a:pt x="5008998" y="0"/>
                  </a:lnTo>
                  <a:lnTo>
                    <a:pt x="5008998" y="914142"/>
                  </a:lnTo>
                  <a:lnTo>
                    <a:pt x="0" y="914142"/>
                  </a:lnTo>
                  <a:lnTo>
                    <a:pt x="0" y="0"/>
                  </a:lnTo>
                  <a:close/>
                </a:path>
              </a:pathLst>
            </a:custGeom>
            <a:blipFill>
              <a:blip r:embed="rId5"/>
              <a:stretch>
                <a:fillRect/>
              </a:stretch>
            </a:blipFill>
          </p:spPr>
        </p:sp>
        <p:sp>
          <p:nvSpPr>
            <p:cNvPr id="16" name="Freeform 8"/>
            <p:cNvSpPr/>
            <p:nvPr/>
          </p:nvSpPr>
          <p:spPr>
            <a:xfrm>
              <a:off x="18330379" y="100466"/>
              <a:ext cx="4075954" cy="1146362"/>
            </a:xfrm>
            <a:custGeom>
              <a:avLst/>
              <a:gdLst/>
              <a:ahLst/>
              <a:cxnLst/>
              <a:rect l="l" t="t" r="r" b="b"/>
              <a:pathLst>
                <a:path w="4075954" h="1146362">
                  <a:moveTo>
                    <a:pt x="0" y="0"/>
                  </a:moveTo>
                  <a:lnTo>
                    <a:pt x="4075953" y="0"/>
                  </a:lnTo>
                  <a:lnTo>
                    <a:pt x="4075953" y="1146362"/>
                  </a:lnTo>
                  <a:lnTo>
                    <a:pt x="0" y="1146362"/>
                  </a:lnTo>
                  <a:lnTo>
                    <a:pt x="0" y="0"/>
                  </a:lnTo>
                  <a:close/>
                </a:path>
              </a:pathLst>
            </a:custGeom>
            <a:blipFill>
              <a:blip r:embed="rId6"/>
              <a:stretch>
                <a:fillRect/>
              </a:stretch>
            </a:blipFill>
          </p:spPr>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a:xfrm>
            <a:off x="1028701" y="4962872"/>
            <a:ext cx="15197141" cy="2203200"/>
          </a:xfrm>
        </p:spPr>
        <p:txBody>
          <a:bodyPr anchor="b"/>
          <a:lstStyle>
            <a:lvl1pPr algn="l">
              <a:defRPr sz="6000" b="0" cap="all"/>
            </a:lvl1pPr>
          </a:lstStyle>
          <a:p>
            <a:r>
              <a:rPr lang="en-US"/>
              <a:t>Click to edit Master title style</a:t>
            </a:r>
            <a:endParaRPr lang="en-US" dirty="0"/>
          </a:p>
        </p:txBody>
      </p:sp>
      <p:sp>
        <p:nvSpPr>
          <p:cNvPr id="3" name="Text Placeholder 2"/>
          <p:cNvSpPr>
            <a:spLocks noGrp="1"/>
          </p:cNvSpPr>
          <p:nvPr>
            <p:ph type="body" idx="1"/>
          </p:nvPr>
        </p:nvSpPr>
        <p:spPr>
          <a:xfrm>
            <a:off x="1028699" y="7166072"/>
            <a:ext cx="15197142" cy="1290600"/>
          </a:xfrm>
        </p:spPr>
        <p:txBody>
          <a:bodyPr anchor="t">
            <a:normAutofit/>
          </a:bodyPr>
          <a:lstStyle>
            <a:lvl1pPr marL="0" indent="0" algn="l">
              <a:buNone/>
              <a:defRPr sz="3000" cap="all">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28703" y="3213101"/>
            <a:ext cx="7493001" cy="5473701"/>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8732843" y="3213101"/>
            <a:ext cx="7492998" cy="5473700"/>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60505" y="3327401"/>
            <a:ext cx="7063581" cy="864393"/>
          </a:xfrm>
        </p:spPr>
        <p:txBody>
          <a:bodyPr anchor="b">
            <a:noAutofit/>
          </a:bodyPr>
          <a:lstStyle>
            <a:lvl1pPr marL="0" indent="0">
              <a:buNone/>
              <a:defRPr sz="42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endParaRPr lang="en-US"/>
          </a:p>
        </p:txBody>
      </p:sp>
      <p:sp>
        <p:nvSpPr>
          <p:cNvPr id="4" name="Content Placeholder 3"/>
          <p:cNvSpPr>
            <a:spLocks noGrp="1"/>
          </p:cNvSpPr>
          <p:nvPr>
            <p:ph sz="half" idx="2"/>
          </p:nvPr>
        </p:nvSpPr>
        <p:spPr>
          <a:xfrm>
            <a:off x="1028702" y="4305302"/>
            <a:ext cx="7495385" cy="4381497"/>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9144005" y="3340101"/>
            <a:ext cx="7084220" cy="864393"/>
          </a:xfrm>
        </p:spPr>
        <p:txBody>
          <a:bodyPr anchor="b">
            <a:noAutofit/>
          </a:bodyPr>
          <a:lstStyle>
            <a:lvl1pPr marL="0" indent="0">
              <a:buNone/>
              <a:defRPr sz="42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endParaRPr lang="en-US"/>
          </a:p>
        </p:txBody>
      </p:sp>
      <p:sp>
        <p:nvSpPr>
          <p:cNvPr id="6" name="Content Placeholder 5"/>
          <p:cNvSpPr>
            <a:spLocks noGrp="1"/>
          </p:cNvSpPr>
          <p:nvPr>
            <p:ph sz="quarter" idx="4"/>
          </p:nvPr>
        </p:nvSpPr>
        <p:spPr>
          <a:xfrm>
            <a:off x="8735225" y="4305302"/>
            <a:ext cx="7493001" cy="4381497"/>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a:xfrm>
            <a:off x="1028701" y="3111499"/>
            <a:ext cx="5521328" cy="2057400"/>
          </a:xfrm>
        </p:spPr>
        <p:txBody>
          <a:bodyPr anchor="b">
            <a:normAutofit/>
          </a:bodyPr>
          <a:lstStyle>
            <a:lvl1pPr algn="l">
              <a:defRPr sz="3600" b="0"/>
            </a:lvl1pPr>
          </a:lstStyle>
          <a:p>
            <a:r>
              <a:rPr lang="en-US"/>
              <a:t>Click to edit Master title style</a:t>
            </a:r>
            <a:endParaRPr lang="en-US" dirty="0"/>
          </a:p>
        </p:txBody>
      </p:sp>
      <p:sp>
        <p:nvSpPr>
          <p:cNvPr id="3" name="Content Placeholder 2"/>
          <p:cNvSpPr>
            <a:spLocks noGrp="1"/>
          </p:cNvSpPr>
          <p:nvPr>
            <p:ph idx="1"/>
          </p:nvPr>
        </p:nvSpPr>
        <p:spPr>
          <a:xfrm>
            <a:off x="6972302" y="914402"/>
            <a:ext cx="9253539" cy="7772400"/>
          </a:xfrm>
        </p:spPr>
        <p:txBody>
          <a:bodyPr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028701" y="5168900"/>
            <a:ext cx="5521328" cy="2743200"/>
          </a:xfrm>
        </p:spPr>
        <p:txBody>
          <a:bodyPr anchor="t">
            <a:normAutofit/>
          </a:bodyPr>
          <a:lstStyle>
            <a:lvl1pPr marL="0" indent="0">
              <a:buNone/>
              <a:defRPr sz="24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8283238" cy="10284321"/>
          </a:xfrm>
          <a:prstGeom prst="rect">
            <a:avLst/>
          </a:prstGeom>
        </p:spPr>
      </p:pic>
      <p:sp>
        <p:nvSpPr>
          <p:cNvPr id="2" name="Title 1"/>
          <p:cNvSpPr>
            <a:spLocks noGrp="1"/>
          </p:cNvSpPr>
          <p:nvPr>
            <p:ph type="title"/>
          </p:nvPr>
        </p:nvSpPr>
        <p:spPr>
          <a:xfrm>
            <a:off x="1028701" y="2400300"/>
            <a:ext cx="9246980" cy="2057400"/>
          </a:xfrm>
        </p:spPr>
        <p:txBody>
          <a:bodyPr anchor="b">
            <a:normAutofit/>
          </a:bodyPr>
          <a:lstStyle>
            <a:lvl1pPr algn="l">
              <a:defRPr sz="42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11304380" y="1371600"/>
            <a:ext cx="4921461" cy="6858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28701" y="4457700"/>
            <a:ext cx="9246980" cy="2743200"/>
          </a:xfrm>
        </p:spPr>
        <p:txBody>
          <a:bodyPr anchor="t">
            <a:normAutofit/>
          </a:bodyPr>
          <a:lstStyle>
            <a:lvl1pPr marL="0" indent="0">
              <a:buNone/>
              <a:defRPr sz="27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8702" y="914401"/>
            <a:ext cx="15197138" cy="2184401"/>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8702" y="3213101"/>
            <a:ext cx="15197138" cy="5473700"/>
          </a:xfrm>
          <a:prstGeom prst="rect">
            <a:avLst/>
          </a:prstGeom>
        </p:spPr>
        <p:txBody>
          <a:bodyPr vert="horz" lIns="91440" tIns="45720" rIns="91440" bIns="45720" rtlCol="0"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2884490" y="8805863"/>
            <a:ext cx="2400300" cy="566738"/>
          </a:xfrm>
          <a:prstGeom prst="rect">
            <a:avLst/>
          </a:prstGeom>
        </p:spPr>
        <p:txBody>
          <a:bodyPr vert="horz" lIns="91440" tIns="45720" rIns="91440" bIns="45720" rtlCol="0" anchor="ctr"/>
          <a:lstStyle>
            <a:lvl1pPr algn="r">
              <a:defRPr sz="1500" b="0" i="0">
                <a:solidFill>
                  <a:schemeClr val="tx1"/>
                </a:solidFill>
                <a:effectLst/>
                <a:latin typeface="+mn-lt"/>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1028701" y="8805863"/>
            <a:ext cx="11741489" cy="566738"/>
          </a:xfrm>
          <a:prstGeom prst="rect">
            <a:avLst/>
          </a:prstGeom>
        </p:spPr>
        <p:txBody>
          <a:bodyPr vert="horz" lIns="91440" tIns="45720" rIns="91440" bIns="45720" rtlCol="0" anchor="ctr"/>
          <a:lstStyle>
            <a:lvl1pPr algn="l">
              <a:defRPr sz="15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5399091" y="8805863"/>
            <a:ext cx="826751" cy="566738"/>
          </a:xfrm>
          <a:prstGeom prst="rect">
            <a:avLst/>
          </a:prstGeom>
        </p:spPr>
        <p:txBody>
          <a:bodyPr vert="horz" lIns="91440" tIns="45720" rIns="91440" bIns="45720" rtlCol="0" anchor="ctr"/>
          <a:lstStyle>
            <a:lvl1pPr algn="r">
              <a:defRPr sz="1500" b="0" i="0">
                <a:solidFill>
                  <a:schemeClr val="tx1"/>
                </a:solidFill>
                <a:effectLst/>
                <a:latin typeface="+mn-lt"/>
              </a:defRPr>
            </a:lvl1pPr>
          </a:lstStyle>
          <a:p>
            <a:fld id="{B6F15528-21DE-4FAA-801E-634DDDAF4B2B}" type="slidenum">
              <a:rPr lang="en-US" smtClean="0"/>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txStyles>
    <p:titleStyle>
      <a:lvl1pPr algn="l" defTabSz="685800" rtl="0" eaLnBrk="1" latinLnBrk="0" hangingPunct="1">
        <a:spcBef>
          <a:spcPct val="0"/>
        </a:spcBef>
        <a:buNone/>
        <a:defRPr sz="54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28625" indent="-428625" algn="l" defTabSz="685800" rtl="0" eaLnBrk="1" latinLnBrk="0" hangingPunct="1">
        <a:spcBef>
          <a:spcPts val="0"/>
        </a:spcBef>
        <a:spcAft>
          <a:spcPts val="1500"/>
        </a:spcAft>
        <a:buClr>
          <a:schemeClr val="tx1"/>
        </a:buClr>
        <a:buSzPct val="100000"/>
        <a:buFont typeface="Arial" panose="020B0604020202020204"/>
        <a:buChar char="•"/>
        <a:defRPr sz="2700" kern="1200" cap="none">
          <a:solidFill>
            <a:schemeClr val="tx1"/>
          </a:solidFill>
          <a:effectLst/>
          <a:latin typeface="+mn-lt"/>
          <a:ea typeface="+mn-ea"/>
          <a:cs typeface="+mn-cs"/>
        </a:defRPr>
      </a:lvl1pPr>
      <a:lvl2pPr marL="1114425" indent="-428625" algn="l" defTabSz="685800" rtl="0" eaLnBrk="1" latinLnBrk="0" hangingPunct="1">
        <a:spcBef>
          <a:spcPts val="0"/>
        </a:spcBef>
        <a:spcAft>
          <a:spcPts val="1500"/>
        </a:spcAft>
        <a:buClr>
          <a:schemeClr val="tx1"/>
        </a:buClr>
        <a:buSzPct val="100000"/>
        <a:buFont typeface="Arial" panose="020B0604020202020204"/>
        <a:buChar char="•"/>
        <a:defRPr sz="2400" kern="1200" cap="none">
          <a:solidFill>
            <a:schemeClr val="tx1"/>
          </a:solidFill>
          <a:effectLst/>
          <a:latin typeface="+mn-lt"/>
          <a:ea typeface="+mn-ea"/>
          <a:cs typeface="+mn-cs"/>
        </a:defRPr>
      </a:lvl2pPr>
      <a:lvl3pPr marL="1800225" indent="-428625" algn="l" defTabSz="685800" rtl="0" eaLnBrk="1" latinLnBrk="0" hangingPunct="1">
        <a:spcBef>
          <a:spcPts val="0"/>
        </a:spcBef>
        <a:spcAft>
          <a:spcPts val="1500"/>
        </a:spcAft>
        <a:buClr>
          <a:schemeClr val="tx1"/>
        </a:buClr>
        <a:buSzPct val="100000"/>
        <a:buFont typeface="Arial" panose="020B0604020202020204"/>
        <a:buChar char="•"/>
        <a:defRPr sz="2100" kern="1200" cap="none">
          <a:solidFill>
            <a:schemeClr val="tx1"/>
          </a:solidFill>
          <a:effectLst/>
          <a:latin typeface="+mn-lt"/>
          <a:ea typeface="+mn-ea"/>
          <a:cs typeface="+mn-cs"/>
        </a:defRPr>
      </a:lvl3pPr>
      <a:lvl4pPr marL="2314575" indent="-257175" algn="l" defTabSz="685800" rtl="0" eaLnBrk="1" latinLnBrk="0" hangingPunct="1">
        <a:spcBef>
          <a:spcPts val="0"/>
        </a:spcBef>
        <a:spcAft>
          <a:spcPts val="1500"/>
        </a:spcAft>
        <a:buClr>
          <a:schemeClr val="tx1"/>
        </a:buClr>
        <a:buSzPct val="100000"/>
        <a:buFont typeface="Arial" panose="020B0604020202020204"/>
        <a:buChar char="•"/>
        <a:defRPr sz="1800" kern="1200" cap="none">
          <a:solidFill>
            <a:schemeClr val="tx1"/>
          </a:solidFill>
          <a:effectLst/>
          <a:latin typeface="+mn-lt"/>
          <a:ea typeface="+mn-ea"/>
          <a:cs typeface="+mn-cs"/>
        </a:defRPr>
      </a:lvl4pPr>
      <a:lvl5pPr marL="3000375" indent="-257175" algn="l" defTabSz="685800" rtl="0" eaLnBrk="1" latinLnBrk="0" hangingPunct="1">
        <a:spcBef>
          <a:spcPts val="0"/>
        </a:spcBef>
        <a:spcAft>
          <a:spcPts val="1500"/>
        </a:spcAft>
        <a:buClr>
          <a:schemeClr val="tx1"/>
        </a:buClr>
        <a:buSzPct val="100000"/>
        <a:buFont typeface="Arial" panose="020B0604020202020204"/>
        <a:buChar char="•"/>
        <a:defRPr sz="1800" kern="1200" cap="none">
          <a:solidFill>
            <a:schemeClr val="tx1"/>
          </a:solidFill>
          <a:effectLst/>
          <a:latin typeface="+mn-lt"/>
          <a:ea typeface="+mn-ea"/>
          <a:cs typeface="+mn-cs"/>
        </a:defRPr>
      </a:lvl5pPr>
      <a:lvl6pPr marL="3771900" indent="-342900" algn="l" defTabSz="685800" rtl="0" eaLnBrk="1" latinLnBrk="0" hangingPunct="1">
        <a:spcBef>
          <a:spcPts val="0"/>
        </a:spcBef>
        <a:spcAft>
          <a:spcPts val="1500"/>
        </a:spcAft>
        <a:buClr>
          <a:schemeClr val="tx1"/>
        </a:buClr>
        <a:buSzPct val="100000"/>
        <a:buFont typeface="Arial" panose="020B0604020202020204"/>
        <a:buChar char="•"/>
        <a:defRPr sz="1800" kern="1200" cap="none">
          <a:solidFill>
            <a:schemeClr val="tx1"/>
          </a:solidFill>
          <a:effectLst/>
          <a:latin typeface="+mn-lt"/>
          <a:ea typeface="+mn-ea"/>
          <a:cs typeface="+mn-cs"/>
        </a:defRPr>
      </a:lvl6pPr>
      <a:lvl7pPr marL="4457700" indent="-342900" algn="l" defTabSz="685800" rtl="0" eaLnBrk="1" latinLnBrk="0" hangingPunct="1">
        <a:spcBef>
          <a:spcPts val="0"/>
        </a:spcBef>
        <a:spcAft>
          <a:spcPts val="1500"/>
        </a:spcAft>
        <a:buClr>
          <a:schemeClr val="tx1"/>
        </a:buClr>
        <a:buSzPct val="100000"/>
        <a:buFont typeface="Arial" panose="020B0604020202020204"/>
        <a:buChar char="•"/>
        <a:defRPr sz="1800" kern="1200" cap="none">
          <a:solidFill>
            <a:schemeClr val="tx1"/>
          </a:solidFill>
          <a:effectLst/>
          <a:latin typeface="+mn-lt"/>
          <a:ea typeface="+mn-ea"/>
          <a:cs typeface="+mn-cs"/>
        </a:defRPr>
      </a:lvl7pPr>
      <a:lvl8pPr marL="5143500" indent="-342900" algn="l" defTabSz="685800" rtl="0" eaLnBrk="1" latinLnBrk="0" hangingPunct="1">
        <a:spcBef>
          <a:spcPts val="0"/>
        </a:spcBef>
        <a:spcAft>
          <a:spcPts val="1500"/>
        </a:spcAft>
        <a:buClr>
          <a:schemeClr val="tx1"/>
        </a:buClr>
        <a:buSzPct val="100000"/>
        <a:buFont typeface="Arial" panose="020B0604020202020204"/>
        <a:buChar char="•"/>
        <a:defRPr sz="1800" kern="1200" cap="none">
          <a:solidFill>
            <a:schemeClr val="tx1"/>
          </a:solidFill>
          <a:effectLst/>
          <a:latin typeface="+mn-lt"/>
          <a:ea typeface="+mn-ea"/>
          <a:cs typeface="+mn-cs"/>
        </a:defRPr>
      </a:lvl8pPr>
      <a:lvl9pPr marL="5829300" indent="-342900" algn="l" defTabSz="685800" rtl="0" eaLnBrk="1" latinLnBrk="0" hangingPunct="1">
        <a:spcBef>
          <a:spcPts val="0"/>
        </a:spcBef>
        <a:spcAft>
          <a:spcPts val="1500"/>
        </a:spcAft>
        <a:buClr>
          <a:schemeClr val="tx1"/>
        </a:buClr>
        <a:buSzPct val="100000"/>
        <a:buFont typeface="Arial" panose="020B0604020202020204"/>
        <a:buChar char="•"/>
        <a:defRPr sz="1800" kern="1200" cap="none">
          <a:solidFill>
            <a:schemeClr val="tx1"/>
          </a:solidFill>
          <a:effectLst/>
          <a:latin typeface="+mn-lt"/>
          <a:ea typeface="+mn-ea"/>
          <a:cs typeface="+mn-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tags" Target="../tags/tag3.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image" Target="../media/image17.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120052">
                <a:alpha val="100000"/>
              </a:srgbClr>
            </a:gs>
            <a:gs pos="100000">
              <a:srgbClr val="2F61BD">
                <a:alpha val="100000"/>
              </a:srgbClr>
            </a:gs>
          </a:gsLst>
          <a:lin ang="0"/>
        </a:gradFill>
        <a:effectLst/>
      </p:bgPr>
    </p:bg>
    <p:spTree>
      <p:nvGrpSpPr>
        <p:cNvPr id="1" name=""/>
        <p:cNvGrpSpPr/>
        <p:nvPr/>
      </p:nvGrpSpPr>
      <p:grpSpPr>
        <a:xfrm>
          <a:off x="0" y="0"/>
          <a:ext cx="0" cy="0"/>
          <a:chOff x="0" y="0"/>
          <a:chExt cx="0" cy="0"/>
        </a:xfrm>
      </p:grpSpPr>
      <p:sp>
        <p:nvSpPr>
          <p:cNvPr id="9" name="TextBox 8"/>
          <p:cNvSpPr txBox="1"/>
          <p:nvPr/>
        </p:nvSpPr>
        <p:spPr>
          <a:xfrm>
            <a:off x="685800" y="5143500"/>
            <a:ext cx="16592550" cy="2584450"/>
          </a:xfrm>
          <a:prstGeom prst="rect">
            <a:avLst/>
          </a:prstGeom>
          <a:noFill/>
        </p:spPr>
        <p:txBody>
          <a:bodyPr wrap="square" rtlCol="0">
            <a:spAutoFit/>
          </a:bodyPr>
          <a:lstStyle/>
          <a:p>
            <a:r>
              <a:rPr lang="en-US" sz="5400" b="1" dirty="0"/>
              <a:t>Paper Title: </a:t>
            </a:r>
            <a:r>
              <a:rPr lang="en-US" altLang="en-US" sz="5400" b="1">
                <a:sym typeface="+mn-ea"/>
              </a:rPr>
              <a:t>AUDRON: A Deep Learning Framework with 								Fused Acoustic Signatures for Drone Type 									Recognition</a:t>
            </a:r>
            <a:endParaRPr lang="en-IN" sz="5400" b="1" dirty="0"/>
          </a:p>
        </p:txBody>
      </p:sp>
      <p:sp>
        <p:nvSpPr>
          <p:cNvPr id="10" name="TextBox 9"/>
          <p:cNvSpPr txBox="1"/>
          <p:nvPr/>
        </p:nvSpPr>
        <p:spPr>
          <a:xfrm>
            <a:off x="685800" y="7810500"/>
            <a:ext cx="16354425" cy="1322070"/>
          </a:xfrm>
          <a:prstGeom prst="rect">
            <a:avLst/>
          </a:prstGeom>
          <a:noFill/>
        </p:spPr>
        <p:txBody>
          <a:bodyPr wrap="square" rtlCol="0">
            <a:spAutoFit/>
          </a:bodyPr>
          <a:lstStyle/>
          <a:p>
            <a:r>
              <a:rPr lang="en-US" sz="4000" b="1" i="1" dirty="0"/>
              <a:t>Authors: </a:t>
            </a:r>
            <a:r>
              <a:rPr lang="en-US" altLang="en-US" sz="4000">
                <a:sym typeface="+mn-ea"/>
              </a:rPr>
              <a:t>Rajdeep Chatterjee, Sudip Chakrabarty, Trishaani Acharjee, 									Deepanjali Mishra</a:t>
            </a:r>
            <a:endParaRPr lang="en-IN" sz="4000" b="1"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914401"/>
            <a:ext cx="15197138" cy="2184401"/>
          </a:xfrm>
        </p:spPr>
        <p:txBody>
          <a:bodyPr/>
          <a:lstStyle/>
          <a:p>
            <a:r>
              <a:rPr lang="en-US" altLang="en-US" b="1">
                <a:solidFill>
                  <a:schemeClr val="bg1"/>
                </a:solidFill>
                <a:sym typeface="+mn-ea"/>
              </a:rPr>
              <a:t>AUDRON Model Architecture</a:t>
            </a:r>
            <a:endParaRPr lang="en-US" altLang="en-US" b="1" dirty="0">
              <a:solidFill>
                <a:schemeClr val="bg1"/>
              </a:solidFill>
              <a:sym typeface="+mn-ea"/>
            </a:endParaRPr>
          </a:p>
        </p:txBody>
      </p:sp>
      <p:sp>
        <p:nvSpPr>
          <p:cNvPr id="8" name="Content Placeholder 7"/>
          <p:cNvSpPr>
            <a:spLocks noGrp="1"/>
          </p:cNvSpPr>
          <p:nvPr>
            <p:ph idx="1"/>
          </p:nvPr>
        </p:nvSpPr>
        <p:spPr/>
        <p:txBody>
          <a:bodyPr/>
          <a:lstStyle/>
          <a:p>
            <a:pPr algn="just"/>
            <a:r>
              <a:rPr lang="en-US" altLang="en-US" sz="2800">
                <a:solidFill>
                  <a:schemeClr val="bg1"/>
                </a:solidFill>
                <a:sym typeface="+mn-ea"/>
              </a:rPr>
              <a:t>AUDRON processes a single raw audio waveform using a multi-branch deep learning architecture.</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The model integrates MFCC-based CNN, STFT-based CNN, BiLSTM with attention, and an audio autoencoder to capture complementary spectral, temporal, and latent features.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Feature level fusion enables robust discrimination between drone sounds and environmental noise.</a:t>
            </a:r>
            <a:endParaRPr lang="en-US" altLang="en-US" sz="2800" dirty="0">
              <a:solidFill>
                <a:schemeClr val="bg1"/>
              </a:solidFill>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120052">
                <a:alpha val="100000"/>
              </a:srgbClr>
            </a:gs>
            <a:gs pos="100000">
              <a:srgbClr val="2F61BD">
                <a:alpha val="100000"/>
              </a:srgbClr>
            </a:gs>
          </a:gsLst>
          <a:lin ang="0"/>
        </a:gradFill>
        <a:effectLst/>
      </p:bgPr>
    </p:bg>
    <p:spTree>
      <p:nvGrpSpPr>
        <p:cNvPr id="1" name=""/>
        <p:cNvGrpSpPr/>
        <p:nvPr/>
      </p:nvGrpSpPr>
      <p:grpSpPr>
        <a:xfrm>
          <a:off x="0" y="0"/>
          <a:ext cx="0" cy="0"/>
          <a:chOff x="0" y="0"/>
          <a:chExt cx="0" cy="0"/>
        </a:xfrm>
      </p:grpSpPr>
      <p:pic>
        <p:nvPicPr>
          <p:cNvPr id="4" name="Content Placeholder 3" descr="Untitled Diagram-Page-2.png"/>
          <p:cNvPicPr>
            <a:picLocks noChangeAspect="1"/>
          </p:cNvPicPr>
          <p:nvPr>
            <p:ph idx="1"/>
          </p:nvPr>
        </p:nvPicPr>
        <p:blipFill>
          <a:blip r:embed="rId1"/>
          <a:stretch>
            <a:fillRect/>
          </a:stretch>
        </p:blipFill>
        <p:spPr>
          <a:xfrm>
            <a:off x="1981200" y="1790700"/>
            <a:ext cx="14644370" cy="7687945"/>
          </a:xfrm>
          <a:prstGeom prst="rect">
            <a:avLst/>
          </a:prstGeom>
        </p:spPr>
      </p:pic>
      <p:sp>
        <p:nvSpPr>
          <p:cNvPr id="2" name="Text Box 1"/>
          <p:cNvSpPr txBox="1"/>
          <p:nvPr/>
        </p:nvSpPr>
        <p:spPr>
          <a:xfrm>
            <a:off x="2286000" y="9660255"/>
            <a:ext cx="14243685" cy="423545"/>
          </a:xfrm>
          <a:prstGeom prst="rect">
            <a:avLst/>
          </a:prstGeom>
          <a:noFill/>
        </p:spPr>
        <p:txBody>
          <a:bodyPr wrap="square" rtlCol="0" anchor="t">
            <a:noAutofit/>
          </a:bodyPr>
          <a:p>
            <a:pPr algn="ctr"/>
            <a:r>
              <a:rPr lang="en-US" altLang="en-US" sz="2800">
                <a:sym typeface="+mn-ea"/>
              </a:rPr>
              <a:t>Fig 1: The complete architecture of the proposed multi-modal drone detection model, AUDRON.</a:t>
            </a:r>
            <a:endParaRPr lang="en-US" altLang="en-US" sz="2800">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Experimental Setup                                              (1/4)</a:t>
            </a:r>
            <a:endParaRPr lang="en-US" b="1"/>
          </a:p>
        </p:txBody>
      </p:sp>
      <p:sp>
        <p:nvSpPr>
          <p:cNvPr id="4" name="Content Placeholder 3"/>
          <p:cNvSpPr>
            <a:spLocks noGrp="1"/>
          </p:cNvSpPr>
          <p:nvPr>
            <p:ph sz="half" idx="1"/>
          </p:nvPr>
        </p:nvSpPr>
        <p:spPr>
          <a:xfrm>
            <a:off x="1028700" y="3213100"/>
            <a:ext cx="7493000" cy="6487160"/>
          </a:xfrm>
        </p:spPr>
        <p:txBody>
          <a:bodyPr>
            <a:normAutofit/>
          </a:bodyPr>
          <a:p>
            <a:pPr marL="0" indent="0" algn="just">
              <a:buNone/>
            </a:pPr>
            <a:r>
              <a:rPr sz="2800" u="sng">
                <a:sym typeface="+mn-ea"/>
              </a:rPr>
              <a:t>Synthetic Audio Generation</a:t>
            </a:r>
            <a:r>
              <a:rPr lang="en-US" sz="2800" u="sng">
                <a:sym typeface="+mn-ea"/>
              </a:rPr>
              <a:t>:</a:t>
            </a:r>
            <a:endParaRPr lang="en-US" sz="2800" u="sng">
              <a:sym typeface="+mn-ea"/>
            </a:endParaRPr>
          </a:p>
          <a:p>
            <a:pPr marL="0" indent="0" algn="just">
              <a:buNone/>
            </a:pPr>
            <a:endParaRPr lang="en-US" altLang="en-US" sz="2800"/>
          </a:p>
          <a:p>
            <a:pPr algn="just"/>
            <a:r>
              <a:rPr lang="en-US" altLang="en-US" sz="2800">
                <a:sym typeface="+mn-ea"/>
              </a:rPr>
              <a:t>Synthetic drone waveforms are generated to improve model robustness.</a:t>
            </a:r>
            <a:endParaRPr lang="en-US" altLang="en-US" sz="2800"/>
          </a:p>
          <a:p>
            <a:pPr algn="just"/>
            <a:endParaRPr lang="en-US" altLang="en-US" sz="2800"/>
          </a:p>
          <a:p>
            <a:pPr algn="just"/>
            <a:r>
              <a:rPr lang="en-US" altLang="en-US" sz="2800">
                <a:sym typeface="+mn-ea"/>
              </a:rPr>
              <a:t>Harmonics, modulation, noise, and environmental effects are combined to simulate realistic drone sounds.</a:t>
            </a:r>
            <a:endParaRPr lang="en-US" altLang="en-US" sz="2800"/>
          </a:p>
          <a:p>
            <a:pPr algn="just"/>
            <a:endParaRPr lang="en-US" altLang="en-US" sz="2800"/>
          </a:p>
          <a:p>
            <a:pPr algn="just"/>
            <a:r>
              <a:rPr lang="en-US" altLang="en-US" sz="2800">
                <a:sym typeface="+mn-ea"/>
              </a:rPr>
              <a:t>This helps the model generalize across different drone types and conditions.</a:t>
            </a:r>
            <a:endParaRPr lang="en-US" altLang="en-US" sz="2800"/>
          </a:p>
          <a:p>
            <a:pPr algn="just"/>
            <a:endParaRPr lang="en-US" altLang="en-US" sz="2800"/>
          </a:p>
        </p:txBody>
      </p:sp>
      <p:pic>
        <p:nvPicPr>
          <p:cNvPr id="6" name="Content Placeholder 3" descr="custom_data_flow_chart.png"/>
          <p:cNvPicPr>
            <a:picLocks noChangeAspect="1"/>
          </p:cNvPicPr>
          <p:nvPr>
            <p:ph sz="half" idx="2"/>
          </p:nvPr>
        </p:nvPicPr>
        <p:blipFill>
          <a:blip r:embed="rId1"/>
          <a:srcRect l="1142" r="1142"/>
          <a:stretch>
            <a:fillRect/>
          </a:stretch>
        </p:blipFill>
        <p:spPr>
          <a:xfrm>
            <a:off x="9144635" y="3213100"/>
            <a:ext cx="6669405" cy="5473700"/>
          </a:xfrm>
          <a:prstGeom prst="rect">
            <a:avLst/>
          </a:prstGeom>
        </p:spPr>
      </p:pic>
      <p:sp>
        <p:nvSpPr>
          <p:cNvPr id="7" name="Text Box 6"/>
          <p:cNvSpPr txBox="1"/>
          <p:nvPr/>
        </p:nvSpPr>
        <p:spPr>
          <a:xfrm>
            <a:off x="9144635" y="8889365"/>
            <a:ext cx="6743065" cy="1040130"/>
          </a:xfrm>
          <a:prstGeom prst="rect">
            <a:avLst/>
          </a:prstGeom>
          <a:noFill/>
        </p:spPr>
        <p:txBody>
          <a:bodyPr wrap="square" rtlCol="0" anchor="t">
            <a:noAutofit/>
          </a:bodyPr>
          <a:p>
            <a:pPr algn="ctr"/>
            <a:r>
              <a:rPr lang="en-US" altLang="en-US" sz="2400">
                <a:sym typeface="+mn-ea"/>
              </a:rPr>
              <a:t>Fig. 2: Flowchart of synthetic audio generation highlighting key components used in the process.</a:t>
            </a:r>
            <a:endParaRPr lang="en-US" altLang="en-US" sz="240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Experimental Setup                                              (2/4)</a:t>
            </a:r>
            <a:endParaRPr lang="en-US" b="1"/>
          </a:p>
        </p:txBody>
      </p:sp>
      <p:sp>
        <p:nvSpPr>
          <p:cNvPr id="3" name="Content Placeholder 2"/>
          <p:cNvSpPr>
            <a:spLocks noGrp="1"/>
          </p:cNvSpPr>
          <p:nvPr>
            <p:ph sz="half" idx="1"/>
          </p:nvPr>
        </p:nvSpPr>
        <p:spPr>
          <a:xfrm>
            <a:off x="1028700" y="3213100"/>
            <a:ext cx="7493000" cy="6573520"/>
          </a:xfrm>
        </p:spPr>
        <p:txBody>
          <a:bodyPr>
            <a:normAutofit/>
          </a:bodyPr>
          <a:p>
            <a:pPr marL="0" indent="0" algn="just">
              <a:buNone/>
            </a:pPr>
            <a:r>
              <a:rPr sz="2800" u="sng">
                <a:sym typeface="+mn-ea"/>
              </a:rPr>
              <a:t>Synthetic Waveform Examples</a:t>
            </a:r>
            <a:r>
              <a:rPr lang="en-US" sz="2800" u="sng">
                <a:sym typeface="+mn-ea"/>
              </a:rPr>
              <a:t>:</a:t>
            </a:r>
            <a:endParaRPr lang="en-US" sz="2800" u="sng"/>
          </a:p>
          <a:p>
            <a:pPr algn="just"/>
            <a:endParaRPr lang="en-US" altLang="en-US" sz="2800"/>
          </a:p>
          <a:p>
            <a:pPr algn="just"/>
            <a:r>
              <a:rPr lang="en-US" altLang="en-US" sz="2800">
                <a:sym typeface="+mn-ea"/>
              </a:rPr>
              <a:t>Quadcopter</a:t>
            </a:r>
            <a:endParaRPr lang="en-US" altLang="en-US" sz="2800"/>
          </a:p>
          <a:p>
            <a:pPr algn="just"/>
            <a:endParaRPr lang="en-US" altLang="en-US" sz="2800"/>
          </a:p>
          <a:p>
            <a:pPr algn="just"/>
            <a:r>
              <a:rPr lang="en-US" altLang="en-US" sz="2800">
                <a:sym typeface="+mn-ea"/>
              </a:rPr>
              <a:t>Hexacopter</a:t>
            </a:r>
            <a:endParaRPr lang="en-US" altLang="en-US" sz="2800"/>
          </a:p>
          <a:p>
            <a:pPr algn="just"/>
            <a:endParaRPr lang="en-US" altLang="en-US" sz="2800"/>
          </a:p>
          <a:p>
            <a:pPr algn="just"/>
            <a:r>
              <a:rPr lang="en-US" altLang="en-US" sz="2800">
                <a:sym typeface="+mn-ea"/>
              </a:rPr>
              <a:t>Octocopter</a:t>
            </a:r>
            <a:endParaRPr lang="en-US" altLang="en-US" sz="2800"/>
          </a:p>
          <a:p>
            <a:pPr algn="just"/>
            <a:endParaRPr lang="en-US" altLang="en-US" sz="2800"/>
          </a:p>
          <a:p>
            <a:pPr algn="just"/>
            <a:r>
              <a:rPr lang="en-US" altLang="en-US" sz="2800">
                <a:sym typeface="+mn-ea"/>
              </a:rPr>
              <a:t>Racing drone</a:t>
            </a:r>
            <a:endParaRPr lang="en-US" altLang="en-US" sz="2800"/>
          </a:p>
          <a:p>
            <a:pPr algn="just"/>
            <a:endParaRPr lang="en-US" altLang="en-US" sz="2800"/>
          </a:p>
        </p:txBody>
      </p:sp>
      <p:pic>
        <p:nvPicPr>
          <p:cNvPr id="5" name="Content Placeholder 4" descr="custom_data_plot.png"/>
          <p:cNvPicPr>
            <a:picLocks noChangeAspect="1"/>
          </p:cNvPicPr>
          <p:nvPr>
            <p:ph sz="half" idx="2"/>
          </p:nvPr>
        </p:nvPicPr>
        <p:blipFill>
          <a:blip r:embed="rId1"/>
          <a:stretch>
            <a:fillRect/>
          </a:stretch>
        </p:blipFill>
        <p:spPr>
          <a:xfrm>
            <a:off x="6582410" y="3416935"/>
            <a:ext cx="10640695" cy="5233035"/>
          </a:xfrm>
          <a:prstGeom prst="rect">
            <a:avLst/>
          </a:prstGeom>
        </p:spPr>
      </p:pic>
      <p:sp>
        <p:nvSpPr>
          <p:cNvPr id="6" name="Text Box 5"/>
          <p:cNvSpPr txBox="1"/>
          <p:nvPr/>
        </p:nvSpPr>
        <p:spPr>
          <a:xfrm>
            <a:off x="7391400" y="8953500"/>
            <a:ext cx="9144000" cy="829945"/>
          </a:xfrm>
          <a:prstGeom prst="rect">
            <a:avLst/>
          </a:prstGeom>
          <a:noFill/>
        </p:spPr>
        <p:txBody>
          <a:bodyPr wrap="square" rtlCol="0" anchor="t">
            <a:spAutoFit/>
          </a:bodyPr>
          <a:p>
            <a:pPr algn="ctr"/>
            <a:r>
              <a:rPr lang="en-US" altLang="en-US" sz="2400">
                <a:sym typeface="+mn-ea"/>
              </a:rPr>
              <a:t>Fig. 3: Sample waveforms from the synthetic model, illustrating distinct audio signatures for the four drone classes.</a:t>
            </a:r>
            <a:endParaRPr lang="en-US" altLang="en-US" sz="2400">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Experimental Setup                                              (3/4)</a:t>
            </a:r>
            <a:endParaRPr lang="en-US" b="1"/>
          </a:p>
        </p:txBody>
      </p:sp>
      <p:sp>
        <p:nvSpPr>
          <p:cNvPr id="3" name="Content Placeholder 2"/>
          <p:cNvSpPr>
            <a:spLocks noGrp="1"/>
          </p:cNvSpPr>
          <p:nvPr>
            <p:ph sz="half" idx="1"/>
          </p:nvPr>
        </p:nvSpPr>
        <p:spPr>
          <a:xfrm>
            <a:off x="1028700" y="3213100"/>
            <a:ext cx="7493000" cy="6065520"/>
          </a:xfrm>
        </p:spPr>
        <p:txBody>
          <a:bodyPr>
            <a:noAutofit/>
          </a:bodyPr>
          <a:p>
            <a:pPr marL="0" indent="0" algn="just">
              <a:buNone/>
            </a:pPr>
            <a:r>
              <a:rPr sz="2800" u="sng">
                <a:sym typeface="+mn-ea"/>
              </a:rPr>
              <a:t>Dataset Overview</a:t>
            </a:r>
            <a:r>
              <a:rPr lang="en-US" sz="2800">
                <a:sym typeface="+mn-ea"/>
              </a:rPr>
              <a:t>:</a:t>
            </a:r>
            <a:endParaRPr lang="en-US" altLang="en-US" sz="2800"/>
          </a:p>
          <a:p>
            <a:pPr algn="just"/>
            <a:r>
              <a:rPr lang="en-US" altLang="en-US" sz="2800">
                <a:sym typeface="+mn-ea"/>
              </a:rPr>
              <a:t>Real-world indoor drone audio from Bebop and Mambo platforms is used as the primary dataset [8,9].</a:t>
            </a:r>
            <a:endParaRPr lang="en-US" altLang="en-US" sz="2800"/>
          </a:p>
          <a:p>
            <a:pPr algn="just"/>
            <a:endParaRPr lang="en-US" altLang="en-US" sz="2800"/>
          </a:p>
          <a:p>
            <a:pPr algn="just"/>
            <a:r>
              <a:rPr lang="en-US" altLang="en-US" sz="2800">
                <a:sym typeface="+mn-ea"/>
              </a:rPr>
              <a:t>Environmental and non-drone sounds from ESC-50, Speech Commands, and silence clips are incorporated to model background noise [10,11].</a:t>
            </a:r>
            <a:endParaRPr lang="en-US" altLang="en-US" sz="2800"/>
          </a:p>
          <a:p>
            <a:pPr algn="just"/>
            <a:endParaRPr lang="en-US" altLang="en-US" sz="2800"/>
          </a:p>
          <a:p>
            <a:pPr algn="just"/>
            <a:r>
              <a:rPr lang="en-US" altLang="en-US" sz="2800">
                <a:sym typeface="+mn-ea"/>
              </a:rPr>
              <a:t>A supplementary drone dataset (175 samples) is added to enhance class diversity and improve generalization.</a:t>
            </a:r>
            <a:endParaRPr lang="en-US" altLang="en-US" sz="2800"/>
          </a:p>
          <a:p>
            <a:pPr algn="just"/>
            <a:endParaRPr lang="en-US" altLang="en-US" sz="2800"/>
          </a:p>
        </p:txBody>
      </p:sp>
      <p:pic>
        <p:nvPicPr>
          <p:cNvPr id="5" name="Content Placeholder 3" descr="sample_data_plot.png"/>
          <p:cNvPicPr>
            <a:picLocks noChangeAspect="1"/>
          </p:cNvPicPr>
          <p:nvPr>
            <p:ph sz="half" idx="2"/>
          </p:nvPr>
        </p:nvPicPr>
        <p:blipFill>
          <a:blip r:embed="rId1"/>
          <a:srcRect l="1723" r="1723"/>
          <a:stretch>
            <a:fillRect/>
          </a:stretch>
        </p:blipFill>
        <p:spPr>
          <a:xfrm>
            <a:off x="8665210" y="2907665"/>
            <a:ext cx="8733155" cy="6294755"/>
          </a:xfrm>
          <a:prstGeom prst="rect">
            <a:avLst/>
          </a:prstGeom>
        </p:spPr>
      </p:pic>
      <p:sp>
        <p:nvSpPr>
          <p:cNvPr id="6" name="Text Box 5"/>
          <p:cNvSpPr txBox="1"/>
          <p:nvPr/>
        </p:nvSpPr>
        <p:spPr>
          <a:xfrm>
            <a:off x="8534400" y="9410700"/>
            <a:ext cx="9144000" cy="614045"/>
          </a:xfrm>
          <a:prstGeom prst="rect">
            <a:avLst/>
          </a:prstGeom>
          <a:noFill/>
        </p:spPr>
        <p:txBody>
          <a:bodyPr wrap="square" rtlCol="0" anchor="t">
            <a:noAutofit/>
          </a:bodyPr>
          <a:p>
            <a:pPr algn="ctr"/>
            <a:r>
              <a:rPr lang="en-US" altLang="en-US" sz="2400">
                <a:sym typeface="+mn-ea"/>
              </a:rPr>
              <a:t>Fig. 4: Sample waveforms (left) and spectrograms (right) from the experimental datasets.</a:t>
            </a:r>
            <a:endParaRPr lang="en-US" altLang="en-US" sz="2400">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b="1">
                <a:sym typeface="+mn-ea"/>
              </a:rPr>
              <a:t> </a:t>
            </a:r>
            <a:r>
              <a:rPr lang="en-US" b="1">
                <a:sym typeface="+mn-ea"/>
              </a:rPr>
              <a:t>Experimental Setup                                             (4/4)</a:t>
            </a:r>
            <a:endParaRPr lang="en-US" b="1"/>
          </a:p>
        </p:txBody>
      </p:sp>
      <p:sp>
        <p:nvSpPr>
          <p:cNvPr id="3" name="Content Placeholder 2"/>
          <p:cNvSpPr>
            <a:spLocks noGrp="1"/>
          </p:cNvSpPr>
          <p:nvPr>
            <p:ph sz="half" idx="1"/>
          </p:nvPr>
        </p:nvSpPr>
        <p:spPr>
          <a:xfrm>
            <a:off x="1028700" y="3213100"/>
            <a:ext cx="7493000" cy="6455410"/>
          </a:xfrm>
        </p:spPr>
        <p:txBody>
          <a:bodyPr>
            <a:normAutofit lnSpcReduction="20000"/>
          </a:bodyPr>
          <a:p>
            <a:pPr marL="0" indent="0" algn="just">
              <a:buNone/>
            </a:pPr>
            <a:r>
              <a:rPr lang="en-US" altLang="en-US" sz="2800" u="sng">
                <a:sym typeface="+mn-ea"/>
              </a:rPr>
              <a:t>Model Training and Validation:</a:t>
            </a:r>
            <a:endParaRPr lang="en-US" altLang="en-US" sz="2800" u="sng"/>
          </a:p>
          <a:p>
            <a:pPr algn="just"/>
            <a:r>
              <a:rPr lang="en-US" altLang="en-US" sz="2800">
                <a:sym typeface="+mn-ea"/>
              </a:rPr>
              <a:t>AdamW optimizer with an initial learning rate of 0.001 and ReduceLROnPlateau scheduling is employed [12,13].</a:t>
            </a:r>
            <a:endParaRPr lang="en-US" altLang="en-US" sz="2800"/>
          </a:p>
          <a:p>
            <a:pPr algn="just"/>
            <a:endParaRPr lang="en-US" altLang="en-US" sz="2800"/>
          </a:p>
          <a:p>
            <a:pPr algn="just"/>
            <a:r>
              <a:rPr lang="en-US" altLang="en-US" sz="2800">
                <a:sym typeface="+mn-ea"/>
              </a:rPr>
              <a:t>The loss function combines cross-entropy loss for classification and weighted MSE for autoencoder reconstruction.</a:t>
            </a:r>
            <a:endParaRPr lang="en-US" altLang="en-US" sz="2800"/>
          </a:p>
          <a:p>
            <a:pPr algn="just"/>
            <a:endParaRPr lang="en-US" altLang="en-US" sz="2800"/>
          </a:p>
          <a:p>
            <a:pPr algn="just"/>
            <a:r>
              <a:rPr lang="en-US" altLang="en-US" sz="2800">
                <a:sym typeface="+mn-ea"/>
              </a:rPr>
              <a:t>Early stopping and best-model checkpointing are used to prevent overfitting and ensure stable validation performance.</a:t>
            </a:r>
            <a:endParaRPr lang="en-US" altLang="en-US" sz="2800"/>
          </a:p>
          <a:p>
            <a:pPr algn="just"/>
            <a:endParaRPr lang="en-US" altLang="en-US" sz="2800"/>
          </a:p>
        </p:txBody>
      </p:sp>
      <p:graphicFrame>
        <p:nvGraphicFramePr>
          <p:cNvPr id="5" name="Content Placeholder 4"/>
          <p:cNvGraphicFramePr/>
          <p:nvPr>
            <p:ph sz="half" idx="2"/>
            <p:custDataLst>
              <p:tags r:id="rId1"/>
            </p:custDataLst>
          </p:nvPr>
        </p:nvGraphicFramePr>
        <p:xfrm>
          <a:off x="8763000" y="2628900"/>
          <a:ext cx="8719185" cy="6294755"/>
        </p:xfrm>
        <a:graphic>
          <a:graphicData uri="http://schemas.openxmlformats.org/drawingml/2006/table">
            <a:tbl>
              <a:tblPr firstRow="1" bandRow="1">
                <a:tableStyleId>{5C22544A-7EE6-4342-B048-85BDC9FD1C3A}</a:tableStyleId>
              </a:tblPr>
              <a:tblGrid>
                <a:gridCol w="2446655"/>
                <a:gridCol w="1621155"/>
                <a:gridCol w="1411605"/>
                <a:gridCol w="3239770"/>
              </a:tblGrid>
              <a:tr h="914400">
                <a:tc>
                  <a:txBody>
                    <a:bodyPr/>
                    <a:p>
                      <a:pPr>
                        <a:buNone/>
                      </a:pPr>
                      <a:r>
                        <a:rPr lang="en-US" altLang="en-US"/>
                        <a:t>Task</a:t>
                      </a:r>
                      <a:endParaRPr lang="en-US" altLang="en-US"/>
                    </a:p>
                  </a:txBody>
                  <a:tcPr/>
                </a:tc>
                <a:tc>
                  <a:txBody>
                    <a:bodyPr/>
                    <a:p>
                      <a:pPr>
                        <a:buNone/>
                      </a:pPr>
                      <a:r>
                        <a:rPr lang="en-US" altLang="en-US"/>
                        <a:t>Split</a:t>
                      </a:r>
                      <a:endParaRPr lang="en-US" altLang="en-US"/>
                    </a:p>
                  </a:txBody>
                  <a:tcPr/>
                </a:tc>
                <a:tc>
                  <a:txBody>
                    <a:bodyPr/>
                    <a:p>
                      <a:pPr>
                        <a:buNone/>
                      </a:pPr>
                      <a:r>
                        <a:rPr lang="en-US" altLang="en-US"/>
                        <a:t>Samples</a:t>
                      </a:r>
                      <a:endParaRPr lang="en-US" altLang="en-US"/>
                    </a:p>
                  </a:txBody>
                  <a:tcPr/>
                </a:tc>
                <a:tc>
                  <a:txBody>
                    <a:bodyPr/>
                    <a:p>
                      <a:pPr>
                        <a:buNone/>
                      </a:pPr>
                      <a:r>
                        <a:rPr lang="en-US" altLang="en-US"/>
                        <a:t>Per-Class Distribution</a:t>
                      </a:r>
                      <a:endParaRPr lang="en-US" altLang="en-US"/>
                    </a:p>
                  </a:txBody>
                  <a:tcPr/>
                </a:tc>
              </a:tr>
              <a:tr h="979170">
                <a:tc>
                  <a:txBody>
                    <a:bodyPr/>
                    <a:p>
                      <a:pPr>
                        <a:buNone/>
                      </a:pPr>
                      <a:r>
                        <a:rPr lang="en-US" altLang="en-US"/>
                        <a:t>Binary (No Augmentation)</a:t>
                      </a:r>
                      <a:endParaRPr lang="en-US" altLang="en-US"/>
                    </a:p>
                  </a:txBody>
                  <a:tcPr/>
                </a:tc>
                <a:tc>
                  <a:txBody>
                    <a:bodyPr/>
                    <a:p>
                      <a:pPr>
                        <a:buNone/>
                      </a:pPr>
                      <a:r>
                        <a:rPr lang="en-US" altLang="en-US"/>
                        <a:t>Training</a:t>
                      </a:r>
                      <a:endParaRPr lang="en-US" altLang="en-US"/>
                    </a:p>
                    <a:p>
                      <a:pPr>
                        <a:buNone/>
                      </a:pPr>
                      <a:r>
                        <a:rPr lang="en-US" altLang="en-US"/>
                        <a:t>Validation</a:t>
                      </a:r>
                      <a:endParaRPr lang="en-US" altLang="en-US"/>
                    </a:p>
                  </a:txBody>
                  <a:tcPr/>
                </a:tc>
                <a:tc>
                  <a:txBody>
                    <a:bodyPr/>
                    <a:p>
                      <a:pPr>
                        <a:buNone/>
                      </a:pPr>
                      <a:r>
                        <a:rPr lang="en-US" altLang="en-US"/>
                        <a:t>9,363</a:t>
                      </a:r>
                      <a:endParaRPr lang="en-US" altLang="en-US"/>
                    </a:p>
                    <a:p>
                      <a:pPr>
                        <a:buNone/>
                      </a:pPr>
                      <a:r>
                        <a:rPr lang="en-US" altLang="en-US"/>
                        <a:t>2,341</a:t>
                      </a:r>
                      <a:endParaRPr lang="en-US" altLang="en-US"/>
                    </a:p>
                  </a:txBody>
                  <a:tcPr/>
                </a:tc>
                <a:tc>
                  <a:txBody>
                    <a:bodyPr/>
                    <a:p>
                      <a:pPr>
                        <a:buNone/>
                      </a:pPr>
                      <a:r>
                        <a:rPr lang="en-US" altLang="en-US"/>
                        <a:t>1,066 D, 8,297 N</a:t>
                      </a:r>
                      <a:endParaRPr lang="en-US" altLang="en-US"/>
                    </a:p>
                    <a:p>
                      <a:pPr>
                        <a:buNone/>
                      </a:pPr>
                      <a:r>
                        <a:rPr lang="en-US" altLang="en-US"/>
                        <a:t>266 D, 2,075 N</a:t>
                      </a:r>
                      <a:endParaRPr lang="en-US" altLang="en-US"/>
                    </a:p>
                  </a:txBody>
                  <a:tcPr/>
                </a:tc>
              </a:tr>
              <a:tr h="926465">
                <a:tc>
                  <a:txBody>
                    <a:bodyPr/>
                    <a:p>
                      <a:pPr>
                        <a:buNone/>
                      </a:pPr>
                      <a:r>
                        <a:rPr lang="en-US" altLang="en-US"/>
                        <a:t>Binary (with Augmentation)</a:t>
                      </a:r>
                      <a:endParaRPr lang="en-US" altLang="en-US"/>
                    </a:p>
                  </a:txBody>
                  <a:tcPr/>
                </a:tc>
                <a:tc>
                  <a:txBody>
                    <a:bodyPr/>
                    <a:p>
                      <a:pPr>
                        <a:buNone/>
                      </a:pPr>
                      <a:r>
                        <a:rPr lang="en-US" altLang="en-US"/>
                        <a:t>Training</a:t>
                      </a:r>
                      <a:endParaRPr lang="en-US" altLang="en-US"/>
                    </a:p>
                    <a:p>
                      <a:pPr>
                        <a:buNone/>
                      </a:pPr>
                      <a:r>
                        <a:rPr lang="en-US" altLang="en-US"/>
                        <a:t>Validation</a:t>
                      </a:r>
                      <a:endParaRPr lang="en-US" altLang="en-US"/>
                    </a:p>
                  </a:txBody>
                  <a:tcPr/>
                </a:tc>
                <a:tc>
                  <a:txBody>
                    <a:bodyPr/>
                    <a:p>
                      <a:pPr>
                        <a:buNone/>
                      </a:pPr>
                      <a:r>
                        <a:rPr lang="en-US" altLang="en-US"/>
                        <a:t>9,502</a:t>
                      </a:r>
                      <a:endParaRPr lang="en-US" altLang="en-US"/>
                    </a:p>
                    <a:p>
                      <a:pPr>
                        <a:buNone/>
                      </a:pPr>
                      <a:r>
                        <a:rPr lang="en-US" altLang="en-US"/>
                        <a:t>2,376</a:t>
                      </a:r>
                      <a:endParaRPr lang="en-US" altLang="en-US"/>
                    </a:p>
                  </a:txBody>
                  <a:tcPr/>
                </a:tc>
                <a:tc>
                  <a:txBody>
                    <a:bodyPr/>
                    <a:p>
                      <a:pPr>
                        <a:buNone/>
                      </a:pPr>
                      <a:r>
                        <a:rPr lang="en-US" altLang="en-US"/>
                        <a:t>1,205 D, 8,297 N</a:t>
                      </a:r>
                      <a:endParaRPr lang="en-US" altLang="en-US"/>
                    </a:p>
                    <a:p>
                      <a:pPr>
                        <a:buNone/>
                      </a:pPr>
                      <a:r>
                        <a:rPr lang="en-US" altLang="en-US"/>
                        <a:t>301 D, 2,075 N</a:t>
                      </a:r>
                      <a:endParaRPr lang="en-US" altLang="en-US"/>
                    </a:p>
                  </a:txBody>
                  <a:tcPr/>
                </a:tc>
              </a:tr>
              <a:tr h="1737360">
                <a:tc>
                  <a:txBody>
                    <a:bodyPr/>
                    <a:p>
                      <a:pPr>
                        <a:buNone/>
                      </a:pPr>
                      <a:r>
                        <a:rPr lang="en-US" altLang="en-US"/>
                        <a:t>Multiclass</a:t>
                      </a:r>
                      <a:endParaRPr lang="en-US" altLang="en-US"/>
                    </a:p>
                  </a:txBody>
                  <a:tcPr/>
                </a:tc>
                <a:tc>
                  <a:txBody>
                    <a:bodyPr/>
                    <a:p>
                      <a:pPr>
                        <a:buNone/>
                      </a:pPr>
                      <a:r>
                        <a:rPr lang="en-US" altLang="en-US"/>
                        <a:t>Training</a:t>
                      </a:r>
                      <a:endParaRPr lang="en-US" altLang="en-US"/>
                    </a:p>
                    <a:p>
                      <a:pPr>
                        <a:buNone/>
                      </a:pPr>
                      <a:r>
                        <a:rPr lang="en-US" altLang="en-US"/>
                        <a:t>Validation</a:t>
                      </a:r>
                      <a:endParaRPr lang="en-US" altLang="en-US"/>
                    </a:p>
                  </a:txBody>
                  <a:tcPr/>
                </a:tc>
                <a:tc>
                  <a:txBody>
                    <a:bodyPr/>
                    <a:p>
                      <a:pPr>
                        <a:buNone/>
                      </a:pPr>
                      <a:r>
                        <a:rPr lang="en-US" altLang="en-US"/>
                        <a:t>9,363</a:t>
                      </a:r>
                      <a:endParaRPr lang="en-US" altLang="en-US"/>
                    </a:p>
                    <a:p>
                      <a:pPr>
                        <a:buNone/>
                      </a:pPr>
                      <a:r>
                        <a:rPr lang="en-US" altLang="en-US"/>
                        <a:t>2,341</a:t>
                      </a:r>
                      <a:endParaRPr lang="en-US" altLang="en-US"/>
                    </a:p>
                  </a:txBody>
                  <a:tcPr/>
                </a:tc>
                <a:tc>
                  <a:txBody>
                    <a:bodyPr/>
                    <a:p>
                      <a:pPr>
                        <a:buNone/>
                      </a:pPr>
                      <a:r>
                        <a:rPr lang="en-US" altLang="en-US"/>
                        <a:t>533 B, 533 M, 8,297 N</a:t>
                      </a:r>
                      <a:endParaRPr lang="en-US" altLang="en-US"/>
                    </a:p>
                    <a:p>
                      <a:pPr>
                        <a:buNone/>
                      </a:pPr>
                      <a:r>
                        <a:rPr lang="en-US" altLang="en-US"/>
                        <a:t>133 B, 133 M, 2,075 N</a:t>
                      </a:r>
                      <a:endParaRPr lang="en-US" altLang="en-US"/>
                    </a:p>
                  </a:txBody>
                  <a:tcPr/>
                </a:tc>
              </a:tr>
              <a:tr h="1737360">
                <a:tc>
                  <a:txBody>
                    <a:bodyPr/>
                    <a:p>
                      <a:pPr>
                        <a:buNone/>
                      </a:pPr>
                      <a:r>
                        <a:rPr lang="en-US" altLang="en-US"/>
                        <a:t>Multiclass</a:t>
                      </a:r>
                      <a:endParaRPr lang="en-US" altLang="en-US"/>
                    </a:p>
                    <a:p>
                      <a:pPr>
                        <a:buNone/>
                      </a:pPr>
                      <a:r>
                        <a:rPr lang="en-US" altLang="en-US"/>
                        <a:t>(Synthetic Data)</a:t>
                      </a:r>
                      <a:endParaRPr lang="en-US" altLang="en-US"/>
                    </a:p>
                  </a:txBody>
                  <a:tcPr/>
                </a:tc>
                <a:tc>
                  <a:txBody>
                    <a:bodyPr/>
                    <a:p>
                      <a:pPr>
                        <a:buNone/>
                      </a:pPr>
                      <a:r>
                        <a:rPr lang="en-US" altLang="en-US"/>
                        <a:t>Training</a:t>
                      </a:r>
                      <a:endParaRPr lang="en-US" altLang="en-US"/>
                    </a:p>
                    <a:p>
                      <a:pPr>
                        <a:buNone/>
                      </a:pPr>
                      <a:r>
                        <a:rPr lang="en-US" altLang="en-US"/>
                        <a:t>Validation</a:t>
                      </a:r>
                      <a:endParaRPr lang="en-US" altLang="en-US"/>
                    </a:p>
                  </a:txBody>
                  <a:tcPr/>
                </a:tc>
                <a:tc>
                  <a:txBody>
                    <a:bodyPr/>
                    <a:p>
                      <a:pPr>
                        <a:buNone/>
                      </a:pPr>
                      <a:r>
                        <a:rPr lang="en-US"/>
                        <a:t>260</a:t>
                      </a:r>
                      <a:endParaRPr lang="en-US"/>
                    </a:p>
                    <a:p>
                      <a:pPr>
                        <a:buNone/>
                      </a:pPr>
                      <a:r>
                        <a:rPr lang="en-US" altLang="en-US"/>
                        <a:t>80</a:t>
                      </a:r>
                      <a:endParaRPr lang="en-US" altLang="en-US"/>
                    </a:p>
                  </a:txBody>
                  <a:tcPr/>
                </a:tc>
                <a:tc>
                  <a:txBody>
                    <a:bodyPr/>
                    <a:p>
                      <a:pPr>
                        <a:buNone/>
                      </a:pPr>
                      <a:r>
                        <a:rPr lang="en-US" altLang="en-US"/>
                        <a:t>65 Q, 65 H, 65 O, 65 R</a:t>
                      </a:r>
                      <a:endParaRPr lang="en-US" altLang="en-US"/>
                    </a:p>
                    <a:p>
                      <a:pPr>
                        <a:buNone/>
                      </a:pPr>
                      <a:r>
                        <a:rPr lang="en-US" altLang="en-US"/>
                        <a:t>20 Q, 20 H, 20 O, 20 R</a:t>
                      </a:r>
                      <a:endParaRPr lang="en-US" altLang="en-US"/>
                    </a:p>
                  </a:txBody>
                  <a:tcPr/>
                </a:tc>
              </a:tr>
            </a:tbl>
          </a:graphicData>
        </a:graphic>
      </p:graphicFrame>
      <p:sp>
        <p:nvSpPr>
          <p:cNvPr id="6" name="Text Box 5"/>
          <p:cNvSpPr txBox="1"/>
          <p:nvPr/>
        </p:nvSpPr>
        <p:spPr>
          <a:xfrm>
            <a:off x="8534400" y="8953500"/>
            <a:ext cx="9144000" cy="1198880"/>
          </a:xfrm>
          <a:prstGeom prst="rect">
            <a:avLst/>
          </a:prstGeom>
          <a:noFill/>
        </p:spPr>
        <p:txBody>
          <a:bodyPr wrap="square" rtlCol="0" anchor="t">
            <a:spAutoFit/>
          </a:bodyPr>
          <a:p>
            <a:pPr algn="ctr"/>
            <a:r>
              <a:rPr lang="en-US" altLang="en-US" sz="2400">
                <a:sym typeface="+mn-ea"/>
              </a:rPr>
              <a:t>TABLE I: Detailed distribution of audio samples for each experimental setup. Abbreviations are: B (Bebop), D (Drone), M (Membo), N (Noise), Q (Quadcoptor), H (Hexacoptor), O (Octocoptor), R (Racing drone)</a:t>
            </a:r>
            <a:endParaRPr lang="en-US" altLang="en-US" sz="2400">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914401"/>
            <a:ext cx="15197138" cy="2184401"/>
          </a:xfrm>
        </p:spPr>
        <p:txBody>
          <a:bodyPr/>
          <a:lstStyle/>
          <a:p>
            <a:r>
              <a:rPr lang="en-US" altLang="en-US" b="1">
                <a:solidFill>
                  <a:schemeClr val="bg1"/>
                </a:solidFill>
                <a:sym typeface="+mn-ea"/>
              </a:rPr>
              <a:t>Feature Extraction Components</a:t>
            </a:r>
            <a:endParaRPr lang="en-US" altLang="en-US" b="1" dirty="0">
              <a:solidFill>
                <a:schemeClr val="bg1"/>
              </a:solidFill>
              <a:sym typeface="+mn-ea"/>
            </a:endParaRPr>
          </a:p>
        </p:txBody>
      </p:sp>
      <p:sp>
        <p:nvSpPr>
          <p:cNvPr id="8" name="Content Placeholder 7"/>
          <p:cNvSpPr>
            <a:spLocks noGrp="1"/>
          </p:cNvSpPr>
          <p:nvPr>
            <p:ph idx="1"/>
          </p:nvPr>
        </p:nvSpPr>
        <p:spPr>
          <a:xfrm>
            <a:off x="1028700" y="3213100"/>
            <a:ext cx="15197455" cy="5812155"/>
          </a:xfrm>
        </p:spPr>
        <p:txBody>
          <a:bodyPr>
            <a:normAutofit lnSpcReduction="10000"/>
          </a:bodyPr>
          <a:lstStyle/>
          <a:p>
            <a:pPr algn="just"/>
            <a:r>
              <a:rPr lang="en-US" altLang="en-US" sz="2800">
                <a:solidFill>
                  <a:schemeClr val="bg1"/>
                </a:solidFill>
                <a:sym typeface="+mn-ea"/>
              </a:rPr>
              <a:t>MFCC Branch: Extracts timbre-level spectral texture using 13 MFCCs followed by 1D CNN layers, producing a 128-D feature vector [14,15].</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STFT-CNN Branch: Converts audio into time-frequency spectrograms and applies deep CNNs to learn discriminative spectro-temporal patterns.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RNN Branch: Uses BiLSTM with attention to model temporal dependencies and long-term rotor dynamics.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Autoencoder Branch: Learns compact latent embeddings that encode global waveform structure.</a:t>
            </a:r>
            <a:endParaRPr lang="en-US" altLang="en-US" sz="2800" dirty="0">
              <a:solidFill>
                <a:schemeClr val="bg1"/>
              </a:solidFill>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914401"/>
            <a:ext cx="15197138" cy="2184401"/>
          </a:xfrm>
        </p:spPr>
        <p:txBody>
          <a:bodyPr/>
          <a:lstStyle/>
          <a:p>
            <a:r>
              <a:rPr lang="en-US" b="1">
                <a:solidFill>
                  <a:schemeClr val="bg1"/>
                </a:solidFill>
                <a:sym typeface="+mn-ea"/>
              </a:rPr>
              <a:t>Results																(1/7)</a:t>
            </a:r>
            <a:endParaRPr lang="en-US" altLang="en-US" b="1" dirty="0">
              <a:solidFill>
                <a:schemeClr val="bg1"/>
              </a:solidFill>
              <a:sym typeface="+mn-ea"/>
            </a:endParaRPr>
          </a:p>
        </p:txBody>
      </p:sp>
      <p:sp>
        <p:nvSpPr>
          <p:cNvPr id="8" name="Content Placeholder 7"/>
          <p:cNvSpPr>
            <a:spLocks noGrp="1"/>
          </p:cNvSpPr>
          <p:nvPr>
            <p:ph idx="1"/>
          </p:nvPr>
        </p:nvSpPr>
        <p:spPr>
          <a:xfrm>
            <a:off x="1028700" y="3213100"/>
            <a:ext cx="15197455" cy="5812155"/>
          </a:xfrm>
        </p:spPr>
        <p:txBody>
          <a:bodyPr>
            <a:normAutofit lnSpcReduction="10000"/>
          </a:bodyPr>
          <a:lstStyle/>
          <a:p>
            <a:pPr algn="just"/>
            <a:r>
              <a:rPr lang="en-US" altLang="en-US" sz="2800">
                <a:solidFill>
                  <a:schemeClr val="bg1"/>
                </a:solidFill>
                <a:sym typeface="+mn-ea"/>
              </a:rPr>
              <a:t>AUDRON demonstrates strong performance across synthetic, binary, and multiclass classification tasks.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On synthetic drone audio, the model achieves 99.92% accuracy, validating its effectiveness on clean and controlled signals.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For real-world binary classification (drone vs non-drone), AUDRON achieves a peak accuracy of 98.51% with an F1-score of 0.9837.</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In the multiclass classification task, the model maintains high accuracy of 97.11%, indicating robust class discrimination.</a:t>
            </a:r>
            <a:endParaRPr lang="en-US" altLang="en-US" sz="2800" dirty="0">
              <a:solidFill>
                <a:schemeClr val="bg1"/>
              </a:solidFill>
              <a:sym typeface="+mn-e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914401"/>
            <a:ext cx="15197138" cy="2184401"/>
          </a:xfrm>
        </p:spPr>
        <p:txBody>
          <a:bodyPr/>
          <a:lstStyle/>
          <a:p>
            <a:r>
              <a:rPr lang="en-US" b="1">
                <a:solidFill>
                  <a:schemeClr val="bg1"/>
                </a:solidFill>
                <a:sym typeface="+mn-ea"/>
              </a:rPr>
              <a:t>Results																(2/7)</a:t>
            </a:r>
            <a:endParaRPr lang="en-US" altLang="en-US" b="1" dirty="0">
              <a:solidFill>
                <a:schemeClr val="bg1"/>
              </a:solidFill>
              <a:sym typeface="+mn-ea"/>
            </a:endParaRPr>
          </a:p>
        </p:txBody>
      </p:sp>
      <p:graphicFrame>
        <p:nvGraphicFramePr>
          <p:cNvPr id="6" name="Content Placeholder 5"/>
          <p:cNvGraphicFramePr/>
          <p:nvPr>
            <p:ph idx="1"/>
            <p:custDataLst>
              <p:tags r:id="rId4"/>
            </p:custDataLst>
          </p:nvPr>
        </p:nvGraphicFramePr>
        <p:xfrm>
          <a:off x="1447800" y="2552700"/>
          <a:ext cx="15198090" cy="6981190"/>
        </p:xfrm>
        <a:graphic>
          <a:graphicData uri="http://schemas.openxmlformats.org/drawingml/2006/table">
            <a:tbl>
              <a:tblPr firstRow="1" bandRow="1">
                <a:tableStyleId>{5C22544A-7EE6-4342-B048-85BDC9FD1C3A}</a:tableStyleId>
              </a:tblPr>
              <a:tblGrid>
                <a:gridCol w="2861310"/>
                <a:gridCol w="2552065"/>
                <a:gridCol w="2467610"/>
                <a:gridCol w="2637790"/>
                <a:gridCol w="2552700"/>
                <a:gridCol w="2126615"/>
              </a:tblGrid>
              <a:tr h="1103630">
                <a:tc>
                  <a:txBody>
                    <a:bodyPr/>
                    <a:p>
                      <a:pPr algn="ctr" fontAlgn="b"/>
                      <a:r>
                        <a:rPr sz="2400" b="1" i="0">
                          <a:solidFill>
                            <a:schemeClr val="tx1"/>
                          </a:solidFill>
                          <a:latin typeface="Calibri" panose="020F0502020204030204"/>
                          <a:ea typeface="Calibri" panose="020F0502020204030204"/>
                        </a:rPr>
                        <a:t>Task / Data Configuration</a:t>
                      </a:r>
                      <a:endParaRPr sz="2400" b="1" i="0">
                        <a:solidFill>
                          <a:schemeClr val="tx1"/>
                        </a:solidFill>
                        <a:latin typeface="Calibri" panose="020F0502020204030204"/>
                        <a:ea typeface="Calibri" panose="020F0502020204030204"/>
                      </a:endParaRPr>
                    </a:p>
                  </a:txBody>
                  <a:tcPr marL="6667" marR="6667" marT="6667" marB="0" anchor="b" anchorCtr="0"/>
                </a:tc>
                <a:tc>
                  <a:txBody>
                    <a:bodyPr/>
                    <a:p>
                      <a:pPr algn="ctr" fontAlgn="b"/>
                      <a:r>
                        <a:rPr sz="2400" b="1" i="0">
                          <a:solidFill>
                            <a:schemeClr val="tx1"/>
                          </a:solidFill>
                          <a:latin typeface="Calibri" panose="020F0502020204030204"/>
                          <a:ea typeface="Calibri" panose="020F0502020204030204"/>
                        </a:rPr>
                        <a:t>Accuracy (%)</a:t>
                      </a:r>
                      <a:endParaRPr sz="2400" b="1" i="0">
                        <a:solidFill>
                          <a:schemeClr val="tx1"/>
                        </a:solidFill>
                        <a:latin typeface="Calibri" panose="020F0502020204030204"/>
                        <a:ea typeface="Calibri" panose="020F0502020204030204"/>
                      </a:endParaRPr>
                    </a:p>
                    <a:p>
                      <a:pPr algn="ctr" fontAlgn="b"/>
                      <a:endParaRPr sz="2400" b="1" i="0">
                        <a:solidFill>
                          <a:schemeClr val="tx1"/>
                        </a:solidFill>
                        <a:latin typeface="Calibri" panose="020F0502020204030204"/>
                        <a:ea typeface="Calibri" panose="020F0502020204030204"/>
                      </a:endParaRPr>
                    </a:p>
                  </a:txBody>
                  <a:tcPr marL="6667" marR="6667" marT="6667" marB="0" anchor="b" anchorCtr="0"/>
                </a:tc>
                <a:tc>
                  <a:txBody>
                    <a:bodyPr/>
                    <a:p>
                      <a:pPr algn="ctr" fontAlgn="b"/>
                      <a:r>
                        <a:rPr sz="2400" b="1" i="0">
                          <a:solidFill>
                            <a:schemeClr val="tx1"/>
                          </a:solidFill>
                          <a:latin typeface="Calibri" panose="020F0502020204030204"/>
                          <a:ea typeface="Calibri" panose="020F0502020204030204"/>
                        </a:rPr>
                        <a:t>Precision</a:t>
                      </a:r>
                      <a:endParaRPr sz="2400" b="0" i="0">
                        <a:solidFill>
                          <a:srgbClr val="000000"/>
                        </a:solidFill>
                        <a:latin typeface="Calibri" panose="020F0502020204030204"/>
                        <a:ea typeface="Calibri" panose="020F0502020204030204"/>
                      </a:endParaRPr>
                    </a:p>
                    <a:p>
                      <a:pPr algn="ctr"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ctr" fontAlgn="b"/>
                      <a:r>
                        <a:rPr sz="2400" b="1" i="0">
                          <a:solidFill>
                            <a:schemeClr val="tx1"/>
                          </a:solidFill>
                          <a:latin typeface="Calibri" panose="020F0502020204030204"/>
                          <a:ea typeface="Calibri" panose="020F0502020204030204"/>
                        </a:rPr>
                        <a:t>Recall</a:t>
                      </a:r>
                      <a:endParaRPr sz="2400" b="0" i="0">
                        <a:solidFill>
                          <a:srgbClr val="000000"/>
                        </a:solidFill>
                        <a:latin typeface="Calibri" panose="020F0502020204030204"/>
                        <a:ea typeface="Calibri" panose="020F0502020204030204"/>
                      </a:endParaRPr>
                    </a:p>
                    <a:p>
                      <a:pPr algn="ctr"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ctr" fontAlgn="b"/>
                      <a:r>
                        <a:rPr sz="2400" b="1" i="0">
                          <a:solidFill>
                            <a:schemeClr val="tx1"/>
                          </a:solidFill>
                          <a:latin typeface="Calibri" panose="020F0502020204030204"/>
                          <a:ea typeface="Calibri" panose="020F0502020204030204"/>
                        </a:rPr>
                        <a:t>F1-Score</a:t>
                      </a:r>
                      <a:endParaRPr sz="2400" b="1" i="0">
                        <a:solidFill>
                          <a:schemeClr val="tx1"/>
                        </a:solidFill>
                        <a:latin typeface="Calibri" panose="020F0502020204030204"/>
                        <a:ea typeface="Calibri" panose="020F0502020204030204"/>
                      </a:endParaRPr>
                    </a:p>
                    <a:p>
                      <a:pPr algn="ctr" fontAlgn="b"/>
                      <a:endParaRPr sz="2400" b="1" i="0">
                        <a:solidFill>
                          <a:schemeClr val="tx1"/>
                        </a:solidFill>
                        <a:latin typeface="Calibri" panose="020F0502020204030204"/>
                        <a:ea typeface="Calibri" panose="020F0502020204030204"/>
                      </a:endParaRPr>
                    </a:p>
                  </a:txBody>
                  <a:tcPr marL="6667" marR="6667" marT="6667" marB="0" anchor="b" anchorCtr="0"/>
                </a:tc>
                <a:tc>
                  <a:txBody>
                    <a:bodyPr/>
                    <a:p>
                      <a:pPr algn="ctr" fontAlgn="b"/>
                      <a:r>
                        <a:rPr sz="2400" b="1" i="0">
                          <a:solidFill>
                            <a:schemeClr val="tx1"/>
                          </a:solidFill>
                          <a:latin typeface="Calibri" panose="020F0502020204030204"/>
                          <a:ea typeface="Calibri" panose="020F0502020204030204"/>
                        </a:rPr>
                        <a:t>Training Time (min)</a:t>
                      </a:r>
                      <a:endParaRPr sz="2400" b="0" i="0">
                        <a:solidFill>
                          <a:srgbClr val="000000"/>
                        </a:solidFill>
                        <a:latin typeface="Calibri" panose="020F0502020204030204"/>
                        <a:ea typeface="Calibri" panose="020F0502020204030204"/>
                      </a:endParaRPr>
                    </a:p>
                    <a:p>
                      <a:pPr algn="ctr" fontAlgn="b"/>
                      <a:endParaRPr sz="2400" b="0" i="0">
                        <a:solidFill>
                          <a:srgbClr val="000000"/>
                        </a:solidFill>
                        <a:latin typeface="Calibri" panose="020F0502020204030204"/>
                        <a:ea typeface="Calibri" panose="020F0502020204030204"/>
                      </a:endParaRPr>
                    </a:p>
                  </a:txBody>
                  <a:tcPr marL="6667" marR="6667" marT="6667" marB="0" anchor="b" anchorCtr="0"/>
                </a:tc>
              </a:tr>
              <a:tr h="1103630">
                <a:tc>
                  <a:txBody>
                    <a:bodyPr/>
                    <a:p>
                      <a:pPr algn="l" fontAlgn="b"/>
                      <a:endParaRPr sz="2400" b="0" i="0">
                        <a:solidFill>
                          <a:srgbClr val="000000"/>
                        </a:solidFill>
                        <a:latin typeface="Calibri" panose="020F0502020204030204"/>
                        <a:ea typeface="Calibri" panose="020F0502020204030204"/>
                      </a:endParaRPr>
                    </a:p>
                    <a:p>
                      <a:pPr algn="l" fontAlgn="b"/>
                      <a:r>
                        <a:rPr sz="2400" b="0" i="0">
                          <a:solidFill>
                            <a:srgbClr val="000000"/>
                          </a:solidFill>
                          <a:latin typeface="Calibri" panose="020F0502020204030204"/>
                          <a:ea typeface="Calibri" panose="020F0502020204030204"/>
                        </a:rPr>
                        <a:t>Synthetic Data</a:t>
                      </a:r>
                      <a:endParaRPr sz="2400" b="0" i="0">
                        <a:solidFill>
                          <a:srgbClr val="000000"/>
                        </a:solidFill>
                        <a:latin typeface="Calibri" panose="020F0502020204030204"/>
                        <a:ea typeface="Calibri" panose="020F0502020204030204"/>
                      </a:endParaRPr>
                    </a:p>
                    <a:p>
                      <a:pPr algn="ctr"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99.92 ± 0.05</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0.9990 ± 0.08</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sz="2400" b="0" i="0">
                          <a:solidFill>
                            <a:srgbClr val="000000"/>
                          </a:solidFill>
                          <a:latin typeface="Calibri" panose="020F0502020204030204"/>
                          <a:ea typeface="Calibri" panose="020F0502020204030204"/>
                        </a:rPr>
                        <a:t>0.9995 ± 0.04</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0.9989 ± 0.08</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74</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r>
              <a:tr h="1469390">
                <a:tc>
                  <a:txBody>
                    <a:bodyPr/>
                    <a:p>
                      <a:pPr algn="l" fontAlgn="b"/>
                      <a:endParaRPr sz="2400" b="0" i="0">
                        <a:solidFill>
                          <a:srgbClr val="000000"/>
                        </a:solidFill>
                        <a:latin typeface="Calibri" panose="020F0502020204030204"/>
                        <a:ea typeface="Calibri" panose="020F0502020204030204"/>
                      </a:endParaRPr>
                    </a:p>
                    <a:p>
                      <a:pPr algn="l" fontAlgn="b"/>
                      <a:r>
                        <a:rPr sz="2400" b="0" i="0">
                          <a:solidFill>
                            <a:srgbClr val="000000"/>
                          </a:solidFill>
                          <a:latin typeface="Calibri" panose="020F0502020204030204"/>
                          <a:ea typeface="Calibri" panose="020F0502020204030204"/>
                        </a:rPr>
                        <a:t>Binary Classification </a:t>
                      </a:r>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(No Augmentation)</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98.51 ± 0.09</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0.9842 ± 0.11</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0.9840 ± 0.10</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0.9837 ± 0.12</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235</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r>
              <a:tr h="1835150">
                <a:tc>
                  <a:txBody>
                    <a:bodyPr/>
                    <a:p>
                      <a:pPr algn="l" fontAlgn="b"/>
                      <a:endParaRPr sz="2400" b="0" i="0">
                        <a:solidFill>
                          <a:srgbClr val="000000"/>
                        </a:solidFill>
                        <a:latin typeface="Calibri" panose="020F0502020204030204"/>
                        <a:ea typeface="Calibri" panose="020F0502020204030204"/>
                      </a:endParaRPr>
                    </a:p>
                    <a:p>
                      <a:pPr algn="l" fontAlgn="b"/>
                      <a:r>
                        <a:rPr sz="2400" b="0" i="0">
                          <a:solidFill>
                            <a:srgbClr val="000000"/>
                          </a:solidFill>
                          <a:latin typeface="Calibri" panose="020F0502020204030204"/>
                          <a:ea typeface="Calibri" panose="020F0502020204030204"/>
                        </a:rPr>
                        <a:t>Binary Classification (With Augmentation)</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97.98 ± 0.18</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0.9802 ± 0.20</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0.9799 ± 0.19</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0.9799 ± 0.21</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sz="2400" b="0" i="0">
                          <a:solidFill>
                            <a:srgbClr val="000000"/>
                          </a:solidFill>
                          <a:latin typeface="Calibri" panose="020F0502020204030204"/>
                          <a:ea typeface="Calibri" panose="020F0502020204030204"/>
                        </a:rPr>
                        <a:t>310</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r>
              <a:tr h="1469390">
                <a:tc>
                  <a:txBody>
                    <a:bodyPr/>
                    <a:p>
                      <a:pPr algn="l" fontAlgn="b"/>
                      <a:endParaRPr sz="2400" b="0" i="0">
                        <a:solidFill>
                          <a:srgbClr val="000000"/>
                        </a:solidFill>
                        <a:latin typeface="Calibri" panose="020F0502020204030204"/>
                        <a:ea typeface="Calibri" panose="020F0502020204030204"/>
                      </a:endParaRPr>
                    </a:p>
                    <a:p>
                      <a:pPr algn="l" fontAlgn="b"/>
                      <a:r>
                        <a:rPr sz="2400" b="0" i="0">
                          <a:solidFill>
                            <a:srgbClr val="000000"/>
                          </a:solidFill>
                          <a:latin typeface="Calibri" panose="020F0502020204030204"/>
                          <a:ea typeface="Calibri" panose="020F0502020204030204"/>
                        </a:rPr>
                        <a:t>Multiclass Classification</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97.11 ± 0.25</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0.9689 ± 0.28</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0.9697 ± 0.26</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lang="en-US" sz="2400" b="0" i="0">
                          <a:solidFill>
                            <a:srgbClr val="000000"/>
                          </a:solidFill>
                          <a:latin typeface="Calibri" panose="020F0502020204030204"/>
                          <a:ea typeface="Calibri" panose="020F0502020204030204"/>
                        </a:rPr>
                        <a:t> </a:t>
                      </a:r>
                      <a:r>
                        <a:rPr sz="2400" b="0" i="0">
                          <a:solidFill>
                            <a:srgbClr val="000000"/>
                          </a:solidFill>
                          <a:latin typeface="Calibri" panose="020F0502020204030204"/>
                          <a:ea typeface="Calibri" panose="020F0502020204030204"/>
                        </a:rPr>
                        <a:t>0.9686 ± 0.07</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c>
                  <a:txBody>
                    <a:bodyPr/>
                    <a:p>
                      <a:pPr algn="l" fontAlgn="b"/>
                      <a:r>
                        <a:rPr sz="2400" b="0" i="0">
                          <a:solidFill>
                            <a:srgbClr val="000000"/>
                          </a:solidFill>
                          <a:latin typeface="Calibri" panose="020F0502020204030204"/>
                          <a:ea typeface="Calibri" panose="020F0502020204030204"/>
                        </a:rPr>
                        <a:t>293</a:t>
                      </a:r>
                      <a:endParaRPr sz="2400" b="0" i="0">
                        <a:solidFill>
                          <a:srgbClr val="000000"/>
                        </a:solidFill>
                        <a:latin typeface="Calibri" panose="020F0502020204030204"/>
                        <a:ea typeface="Calibri" panose="020F0502020204030204"/>
                      </a:endParaRPr>
                    </a:p>
                    <a:p>
                      <a:pPr algn="l" fontAlgn="b"/>
                      <a:endParaRPr sz="2400" b="0" i="0">
                        <a:solidFill>
                          <a:srgbClr val="000000"/>
                        </a:solidFill>
                        <a:latin typeface="Calibri" panose="020F0502020204030204"/>
                        <a:ea typeface="Calibri" panose="020F0502020204030204"/>
                      </a:endParaRPr>
                    </a:p>
                  </a:txBody>
                  <a:tcPr marL="6667" marR="6667" marT="6667" marB="0" anchor="b" anchorCtr="0"/>
                </a:tc>
              </a:tr>
            </a:tbl>
          </a:graphicData>
        </a:graphic>
      </p:graphicFrame>
      <p:sp>
        <p:nvSpPr>
          <p:cNvPr id="10" name="Text Box 9"/>
          <p:cNvSpPr txBox="1"/>
          <p:nvPr/>
        </p:nvSpPr>
        <p:spPr>
          <a:xfrm>
            <a:off x="1758315" y="9639300"/>
            <a:ext cx="14577060" cy="460375"/>
          </a:xfrm>
          <a:prstGeom prst="rect">
            <a:avLst/>
          </a:prstGeom>
          <a:noFill/>
        </p:spPr>
        <p:txBody>
          <a:bodyPr wrap="square" rtlCol="0" anchor="t">
            <a:spAutoFit/>
          </a:bodyPr>
          <a:p>
            <a:pPr algn="ctr"/>
            <a:r>
              <a:rPr lang="en-US" altLang="en-US" sz="2400">
                <a:solidFill>
                  <a:schemeClr val="bg1"/>
                </a:solidFill>
                <a:sym typeface="+mn-ea"/>
              </a:rPr>
              <a:t>TABLE II: Model performance across different datasets and classification tasks.</a:t>
            </a:r>
            <a:endParaRPr lang="en-US" altLang="en-US" sz="2400">
              <a:solidFill>
                <a:schemeClr val="bg1"/>
              </a:solidFill>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990602" y="419101"/>
            <a:ext cx="15197138" cy="2184401"/>
          </a:xfrm>
        </p:spPr>
        <p:txBody>
          <a:bodyPr/>
          <a:p>
            <a:r>
              <a:rPr lang="en-US" b="1">
                <a:sym typeface="+mn-ea"/>
              </a:rPr>
              <a:t>  Results															   (3/7)</a:t>
            </a:r>
            <a:endParaRPr lang="en-US" b="1"/>
          </a:p>
        </p:txBody>
      </p:sp>
      <p:pic>
        <p:nvPicPr>
          <p:cNvPr id="14" name="Picture Placeholder 13" descr="Untitled Diagram (1)"/>
          <p:cNvPicPr>
            <a:picLocks noChangeAspect="1"/>
          </p:cNvPicPr>
          <p:nvPr>
            <p:ph type="pic" idx="4294967295"/>
          </p:nvPr>
        </p:nvPicPr>
        <p:blipFill>
          <a:blip r:embed="rId1"/>
          <a:srcRect l="459" r="459"/>
          <a:stretch>
            <a:fillRect/>
          </a:stretch>
        </p:blipFill>
        <p:spPr>
          <a:xfrm>
            <a:off x="1600200" y="2002155"/>
            <a:ext cx="14938375" cy="7406640"/>
          </a:xfrm>
        </p:spPr>
      </p:pic>
      <p:sp>
        <p:nvSpPr>
          <p:cNvPr id="4" name="Text Box 3"/>
          <p:cNvSpPr txBox="1"/>
          <p:nvPr/>
        </p:nvSpPr>
        <p:spPr>
          <a:xfrm>
            <a:off x="1600200" y="9486900"/>
            <a:ext cx="14882495" cy="460375"/>
          </a:xfrm>
          <a:prstGeom prst="rect">
            <a:avLst/>
          </a:prstGeom>
          <a:noFill/>
        </p:spPr>
        <p:txBody>
          <a:bodyPr wrap="square" rtlCol="0" anchor="t">
            <a:spAutoFit/>
          </a:bodyPr>
          <a:p>
            <a:pPr algn="ctr"/>
            <a:r>
              <a:rPr lang="en-US" altLang="en-US" sz="2400">
                <a:sym typeface="+mn-ea"/>
              </a:rPr>
              <a:t>Fig 5: Training dynamics and performance evaluation of the proposed model across different datasets and tasks.</a:t>
            </a:r>
            <a:endParaRPr lang="en-US" altLang="en-US" sz="2400">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p:txBody>
          <a:bodyPr/>
          <a:lstStyle/>
          <a:p>
            <a:r>
              <a:rPr lang="en-US" b="1">
                <a:solidFill>
                  <a:schemeClr val="bg1"/>
                </a:solidFill>
                <a:sym typeface="+mn-ea"/>
              </a:rPr>
              <a:t>Paper Outline</a:t>
            </a:r>
            <a:endParaRPr lang="en-US" b="1" dirty="0">
              <a:solidFill>
                <a:schemeClr val="bg1"/>
              </a:solidFill>
              <a:sym typeface="+mn-ea"/>
            </a:endParaRPr>
          </a:p>
        </p:txBody>
      </p:sp>
      <p:sp>
        <p:nvSpPr>
          <p:cNvPr id="8" name="Content Placeholder 7"/>
          <p:cNvSpPr>
            <a:spLocks noGrp="1"/>
          </p:cNvSpPr>
          <p:nvPr>
            <p:ph idx="1"/>
          </p:nvPr>
        </p:nvSpPr>
        <p:spPr>
          <a:xfrm>
            <a:off x="1028700" y="2715895"/>
            <a:ext cx="15197455" cy="7334885"/>
          </a:xfrm>
        </p:spPr>
        <p:txBody>
          <a:bodyPr>
            <a:normAutofit/>
          </a:bodyPr>
          <a:lstStyle/>
          <a:p>
            <a:pPr>
              <a:buFont typeface="Wingdings" panose="05000000000000000000" charset="0"/>
              <a:buChar char="Ø"/>
            </a:pPr>
            <a:endParaRPr lang="en-US" altLang="en-US" sz="2800">
              <a:solidFill>
                <a:schemeClr val="bg1"/>
              </a:solidFill>
              <a:sym typeface="+mn-ea"/>
            </a:endParaRPr>
          </a:p>
          <a:p>
            <a:pPr>
              <a:buFont typeface="Wingdings" panose="05000000000000000000" charset="0"/>
              <a:buChar char="Ø"/>
            </a:pPr>
            <a:endParaRPr lang="en-US" altLang="en-US" sz="2800">
              <a:solidFill>
                <a:schemeClr val="bg1"/>
              </a:solidFill>
              <a:sym typeface="+mn-ea"/>
            </a:endParaRPr>
          </a:p>
          <a:p>
            <a:pPr>
              <a:buFont typeface="Wingdings" panose="05000000000000000000" charset="0"/>
              <a:buChar char="Ø"/>
            </a:pPr>
            <a:r>
              <a:rPr lang="en-US" altLang="en-US" sz="2800">
                <a:solidFill>
                  <a:schemeClr val="bg1"/>
                </a:solidFill>
                <a:sym typeface="+mn-ea"/>
              </a:rPr>
              <a:t>Introduction</a:t>
            </a:r>
            <a:endParaRPr lang="en-US" altLang="en-US" sz="2800" b="1">
              <a:solidFill>
                <a:schemeClr val="bg1"/>
              </a:solidFill>
              <a:sym typeface="+mn-ea"/>
            </a:endParaRPr>
          </a:p>
          <a:p>
            <a:pPr>
              <a:buFont typeface="Wingdings" panose="05000000000000000000" charset="0"/>
              <a:buChar char="Ø"/>
            </a:pPr>
            <a:r>
              <a:rPr lang="en-US" sz="2800">
                <a:solidFill>
                  <a:schemeClr val="bg1"/>
                </a:solidFill>
                <a:sym typeface="+mn-ea"/>
              </a:rPr>
              <a:t>Objective and Motivation</a:t>
            </a:r>
            <a:endParaRPr lang="en-US" sz="2800">
              <a:solidFill>
                <a:schemeClr val="bg1"/>
              </a:solidFill>
              <a:sym typeface="+mn-ea"/>
            </a:endParaRPr>
          </a:p>
          <a:p>
            <a:pPr>
              <a:buFont typeface="Wingdings" panose="05000000000000000000" charset="0"/>
              <a:buChar char="Ø"/>
            </a:pPr>
            <a:r>
              <a:rPr lang="en-US" sz="2800">
                <a:solidFill>
                  <a:schemeClr val="bg1"/>
                </a:solidFill>
                <a:sym typeface="+mn-ea"/>
              </a:rPr>
              <a:t>Literature Survey</a:t>
            </a:r>
            <a:endParaRPr lang="en-US" sz="2800">
              <a:solidFill>
                <a:schemeClr val="bg1"/>
              </a:solidFill>
              <a:sym typeface="+mn-ea"/>
            </a:endParaRPr>
          </a:p>
          <a:p>
            <a:pPr>
              <a:buFont typeface="Wingdings" panose="05000000000000000000" charset="0"/>
              <a:buChar char="Ø"/>
            </a:pPr>
            <a:r>
              <a:rPr lang="en-US" altLang="en-US" sz="2800">
                <a:solidFill>
                  <a:schemeClr val="bg1"/>
                </a:solidFill>
                <a:sym typeface="+mn-ea"/>
              </a:rPr>
              <a:t>AUDRON: The Core Idea</a:t>
            </a:r>
            <a:endParaRPr lang="en-US" altLang="en-US" sz="2800">
              <a:solidFill>
                <a:schemeClr val="bg1"/>
              </a:solidFill>
              <a:sym typeface="+mn-ea"/>
            </a:endParaRPr>
          </a:p>
          <a:p>
            <a:pPr>
              <a:buFont typeface="Wingdings" panose="05000000000000000000" charset="0"/>
              <a:buChar char="Ø"/>
            </a:pPr>
            <a:r>
              <a:rPr lang="en-US" sz="2800">
                <a:solidFill>
                  <a:schemeClr val="bg1"/>
                </a:solidFill>
                <a:sym typeface="+mn-ea"/>
              </a:rPr>
              <a:t>Experimental Setup</a:t>
            </a:r>
            <a:endParaRPr lang="en-US" sz="2800">
              <a:solidFill>
                <a:schemeClr val="bg1"/>
              </a:solidFill>
              <a:sym typeface="+mn-ea"/>
            </a:endParaRPr>
          </a:p>
          <a:p>
            <a:pPr>
              <a:buFont typeface="Wingdings" panose="05000000000000000000" charset="0"/>
              <a:buChar char="Ø"/>
            </a:pPr>
            <a:r>
              <a:rPr lang="en-US" sz="2800">
                <a:solidFill>
                  <a:schemeClr val="bg1"/>
                </a:solidFill>
                <a:sym typeface="+mn-ea"/>
              </a:rPr>
              <a:t>Results</a:t>
            </a:r>
            <a:endParaRPr lang="en-US" sz="2800">
              <a:solidFill>
                <a:schemeClr val="bg1"/>
              </a:solidFill>
              <a:sym typeface="+mn-ea"/>
            </a:endParaRPr>
          </a:p>
          <a:p>
            <a:pPr>
              <a:buFont typeface="Wingdings" panose="05000000000000000000" charset="0"/>
              <a:buChar char="Ø"/>
            </a:pPr>
            <a:r>
              <a:rPr lang="en-US" altLang="en-US" sz="2800">
                <a:solidFill>
                  <a:schemeClr val="bg1"/>
                </a:solidFill>
                <a:sym typeface="+mn-ea"/>
              </a:rPr>
              <a:t>Conclusion</a:t>
            </a:r>
            <a:endParaRPr lang="en-US" altLang="en-US" sz="2800">
              <a:solidFill>
                <a:schemeClr val="bg1"/>
              </a:solidFill>
              <a:sym typeface="+mn-ea"/>
            </a:endParaRPr>
          </a:p>
          <a:p>
            <a:pPr>
              <a:buFont typeface="Wingdings" panose="05000000000000000000" charset="0"/>
              <a:buChar char="Ø"/>
            </a:pPr>
            <a:r>
              <a:rPr lang="en-US" altLang="en-US" sz="2800">
                <a:solidFill>
                  <a:schemeClr val="bg1"/>
                </a:solidFill>
                <a:sym typeface="+mn-ea"/>
              </a:rPr>
              <a:t>References</a:t>
            </a:r>
            <a:endParaRPr lang="en-US" altLang="en-US" sz="2800">
              <a:solidFill>
                <a:schemeClr val="bg1"/>
              </a:solidFill>
            </a:endParaRPr>
          </a:p>
          <a:p>
            <a:pPr>
              <a:buFont typeface="Wingdings" panose="05000000000000000000" charset="0"/>
              <a:buChar char="Ø"/>
            </a:pPr>
            <a:endParaRPr lang="en-US" altLang="en-US" sz="2800" b="1">
              <a:solidFill>
                <a:schemeClr val="bg1"/>
              </a:solidFill>
            </a:endParaRPr>
          </a:p>
          <a:p>
            <a:pPr>
              <a:buFont typeface="Wingdings" panose="05000000000000000000" charset="0"/>
              <a:buChar char="Ø"/>
            </a:pPr>
            <a:endParaRPr lang="en-US" sz="2800">
              <a:solidFill>
                <a:schemeClr val="bg1"/>
              </a:solidFill>
              <a:sym typeface="+mn-ea"/>
            </a:endParaRPr>
          </a:p>
          <a:p>
            <a:pPr>
              <a:buFont typeface="Wingdings" panose="05000000000000000000" charset="0"/>
              <a:buChar char="Ø"/>
            </a:pPr>
            <a:endParaRPr lang="en-US" sz="2800">
              <a:solidFill>
                <a:schemeClr val="bg1"/>
              </a:solidFill>
            </a:endParaRPr>
          </a:p>
          <a:p>
            <a:pPr>
              <a:buFont typeface="Wingdings" panose="05000000000000000000" charset="0"/>
              <a:buChar char="Ø"/>
            </a:pPr>
            <a:endParaRPr lang="en-US" altLang="en-US" sz="2800" b="1">
              <a:solidFill>
                <a:schemeClr val="bg1"/>
              </a:solidFill>
            </a:endParaRPr>
          </a:p>
          <a:p>
            <a:endParaRPr lang="en-US" altLang="en-US" sz="2800" b="1" dirty="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914401"/>
            <a:ext cx="15197138" cy="2184401"/>
          </a:xfrm>
        </p:spPr>
        <p:txBody>
          <a:bodyPr/>
          <a:lstStyle/>
          <a:p>
            <a:r>
              <a:rPr lang="en-US" b="1">
                <a:solidFill>
                  <a:schemeClr val="bg1"/>
                </a:solidFill>
                <a:sym typeface="+mn-ea"/>
              </a:rPr>
              <a:t>Results																(4/7)</a:t>
            </a:r>
            <a:endParaRPr lang="en-US" altLang="en-US" b="1" dirty="0">
              <a:solidFill>
                <a:schemeClr val="bg1"/>
              </a:solidFill>
              <a:sym typeface="+mn-ea"/>
            </a:endParaRPr>
          </a:p>
        </p:txBody>
      </p:sp>
      <p:sp>
        <p:nvSpPr>
          <p:cNvPr id="8" name="Content Placeholder 7"/>
          <p:cNvSpPr>
            <a:spLocks noGrp="1"/>
          </p:cNvSpPr>
          <p:nvPr>
            <p:ph idx="1"/>
          </p:nvPr>
        </p:nvSpPr>
        <p:spPr>
          <a:xfrm>
            <a:off x="1028700" y="3213100"/>
            <a:ext cx="15197455" cy="5812155"/>
          </a:xfrm>
        </p:spPr>
        <p:txBody>
          <a:bodyPr>
            <a:normAutofit lnSpcReduction="10000"/>
          </a:bodyPr>
          <a:lstStyle/>
          <a:p>
            <a:pPr algn="just"/>
            <a:r>
              <a:rPr lang="en-US" altLang="en-US" sz="2800">
                <a:solidFill>
                  <a:schemeClr val="bg1"/>
                </a:solidFill>
                <a:sym typeface="+mn-ea"/>
              </a:rPr>
              <a:t>Training and validation curves show rapid convergence, with high accuracy achieved within the initial epochs.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Validation performance closely follows training performance, indicating effective regularization and minimal overfitting.</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Confusion matrices reveal strong diagonal dominance, confirming low misclassification rates across binary, multiclass, and synthetic datasets.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The model consistently identifies drone instances with high precision while minimizing false positives from noise classes.</a:t>
            </a:r>
            <a:endParaRPr lang="en-US" altLang="en-US" sz="2800" dirty="0">
              <a:solidFill>
                <a:schemeClr val="bg1"/>
              </a:solidFill>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914401"/>
            <a:ext cx="15197138" cy="2184401"/>
          </a:xfrm>
        </p:spPr>
        <p:txBody>
          <a:bodyPr/>
          <a:lstStyle/>
          <a:p>
            <a:r>
              <a:rPr lang="en-US" b="1">
                <a:solidFill>
                  <a:schemeClr val="bg1"/>
                </a:solidFill>
                <a:sym typeface="+mn-ea"/>
              </a:rPr>
              <a:t>Results																(5/7)</a:t>
            </a:r>
            <a:endParaRPr lang="en-US" altLang="en-US" b="1" dirty="0">
              <a:solidFill>
                <a:schemeClr val="bg1"/>
              </a:solidFill>
              <a:sym typeface="+mn-ea"/>
            </a:endParaRPr>
          </a:p>
        </p:txBody>
      </p:sp>
      <p:sp>
        <p:nvSpPr>
          <p:cNvPr id="8" name="Content Placeholder 7"/>
          <p:cNvSpPr>
            <a:spLocks noGrp="1"/>
          </p:cNvSpPr>
          <p:nvPr>
            <p:ph idx="1"/>
          </p:nvPr>
        </p:nvSpPr>
        <p:spPr>
          <a:xfrm>
            <a:off x="1028700" y="3213100"/>
            <a:ext cx="15197455" cy="5812155"/>
          </a:xfrm>
        </p:spPr>
        <p:txBody>
          <a:bodyPr>
            <a:normAutofit lnSpcReduction="10000"/>
          </a:bodyPr>
          <a:lstStyle/>
          <a:p>
            <a:pPr algn="just"/>
            <a:r>
              <a:rPr lang="en-US" altLang="en-US" sz="2800">
                <a:solidFill>
                  <a:schemeClr val="bg1"/>
                </a:solidFill>
                <a:sym typeface="+mn-ea"/>
              </a:rPr>
              <a:t>Removing the MFCC branch results in the largest performance drop (≈4.7%), underscoring its importance in capturing spectral texture.</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Excluding the STFT-CNN or RNN branches causes moderate accuracy degradation, confirming their role in learning spectro-temporal and sequential patterns.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The autoencoder branch provides additional performance gains by enriching latent feature representations.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The full model with all four branches achieves the highest accuracy of 98.51%.</a:t>
            </a:r>
            <a:endParaRPr lang="en-US" altLang="en-US" sz="2800" dirty="0">
              <a:solidFill>
                <a:schemeClr val="bg1"/>
              </a:solidFill>
              <a:sym typeface="+mn-ea"/>
            </a:endParaRPr>
          </a:p>
        </p:txBody>
      </p:sp>
      <p:sp>
        <p:nvSpPr>
          <p:cNvPr id="6" name="Text Box 5"/>
          <p:cNvSpPr txBox="1"/>
          <p:nvPr/>
        </p:nvSpPr>
        <p:spPr>
          <a:xfrm>
            <a:off x="1295400" y="2552700"/>
            <a:ext cx="9144000" cy="583565"/>
          </a:xfrm>
          <a:prstGeom prst="rect">
            <a:avLst/>
          </a:prstGeom>
          <a:noFill/>
        </p:spPr>
        <p:txBody>
          <a:bodyPr wrap="square" rtlCol="0" anchor="t">
            <a:spAutoFit/>
          </a:bodyPr>
          <a:p>
            <a:r>
              <a:rPr lang="en-US" sz="3200" u="sng">
                <a:solidFill>
                  <a:schemeClr val="bg1"/>
                </a:solidFill>
                <a:sym typeface="+mn-ea"/>
              </a:rPr>
              <a:t>ABLATION STUDY RESULTS</a:t>
            </a:r>
            <a:endParaRPr lang="en-US" sz="3200" u="sng">
              <a:solidFill>
                <a:schemeClr val="bg1"/>
              </a:solidFill>
              <a:sym typeface="+mn-e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914401"/>
            <a:ext cx="15197138" cy="2184401"/>
          </a:xfrm>
        </p:spPr>
        <p:txBody>
          <a:bodyPr/>
          <a:lstStyle/>
          <a:p>
            <a:r>
              <a:rPr lang="en-US" b="1">
                <a:solidFill>
                  <a:schemeClr val="bg1"/>
                </a:solidFill>
                <a:sym typeface="+mn-ea"/>
              </a:rPr>
              <a:t>Results																(6/7)</a:t>
            </a:r>
            <a:endParaRPr lang="en-US" altLang="en-US" b="1" dirty="0">
              <a:solidFill>
                <a:schemeClr val="bg1"/>
              </a:solidFill>
              <a:sym typeface="+mn-ea"/>
            </a:endParaRPr>
          </a:p>
        </p:txBody>
      </p:sp>
      <p:graphicFrame>
        <p:nvGraphicFramePr>
          <p:cNvPr id="9" name="Content Placeholder 8"/>
          <p:cNvGraphicFramePr/>
          <p:nvPr>
            <p:ph idx="1"/>
          </p:nvPr>
        </p:nvGraphicFramePr>
        <p:xfrm>
          <a:off x="1219200" y="3009900"/>
          <a:ext cx="15198090" cy="5897880"/>
        </p:xfrm>
        <a:graphic>
          <a:graphicData uri="http://schemas.openxmlformats.org/drawingml/2006/table">
            <a:tbl>
              <a:tblPr firstRow="1" bandRow="1">
                <a:tableStyleId>{5C22544A-7EE6-4342-B048-85BDC9FD1C3A}</a:tableStyleId>
              </a:tblPr>
              <a:tblGrid>
                <a:gridCol w="3458845"/>
                <a:gridCol w="2224405"/>
                <a:gridCol w="2378710"/>
                <a:gridCol w="2361565"/>
                <a:gridCol w="2378710"/>
                <a:gridCol w="2395855"/>
              </a:tblGrid>
              <a:tr h="381000">
                <a:tc>
                  <a:txBody>
                    <a:bodyPr/>
                    <a:p>
                      <a:pPr>
                        <a:buNone/>
                      </a:pPr>
                      <a:r>
                        <a:rPr lang="en-US"/>
                        <a:t>Model Configuration</a:t>
                      </a:r>
                      <a:endParaRPr lang="en-US"/>
                    </a:p>
                  </a:txBody>
                  <a:tcPr/>
                </a:tc>
                <a:tc>
                  <a:txBody>
                    <a:bodyPr/>
                    <a:p>
                      <a:pPr>
                        <a:buNone/>
                      </a:pPr>
                      <a:r>
                        <a:rPr lang="en-US"/>
                        <a:t>Accuracy (%)</a:t>
                      </a:r>
                      <a:endParaRPr lang="en-US"/>
                    </a:p>
                  </a:txBody>
                  <a:tcPr/>
                </a:tc>
                <a:tc>
                  <a:txBody>
                    <a:bodyPr/>
                    <a:p>
                      <a:pPr>
                        <a:buNone/>
                      </a:pPr>
                      <a:r>
                        <a:rPr lang="en-US"/>
                        <a:t>Precision</a:t>
                      </a:r>
                      <a:endParaRPr lang="en-US"/>
                    </a:p>
                  </a:txBody>
                  <a:tcPr/>
                </a:tc>
                <a:tc>
                  <a:txBody>
                    <a:bodyPr/>
                    <a:p>
                      <a:pPr>
                        <a:buNone/>
                      </a:pPr>
                      <a:r>
                        <a:rPr lang="en-US"/>
                        <a:t>Recall</a:t>
                      </a:r>
                      <a:endParaRPr lang="en-US"/>
                    </a:p>
                  </a:txBody>
                  <a:tcPr/>
                </a:tc>
                <a:tc>
                  <a:txBody>
                    <a:bodyPr/>
                    <a:p>
                      <a:pPr>
                        <a:buNone/>
                      </a:pPr>
                      <a:r>
                        <a:rPr lang="en-US"/>
                        <a:t>F1-Score</a:t>
                      </a:r>
                      <a:endParaRPr lang="en-US"/>
                    </a:p>
                  </a:txBody>
                  <a:tcPr/>
                </a:tc>
                <a:tc>
                  <a:txBody>
                    <a:bodyPr/>
                    <a:p>
                      <a:pPr>
                        <a:buNone/>
                      </a:pPr>
                      <a:r>
                        <a:rPr lang="en-US"/>
                        <a:t>Performance Drop (%)</a:t>
                      </a:r>
                      <a:endParaRPr lang="en-US"/>
                    </a:p>
                  </a:txBody>
                  <a:tcPr/>
                </a:tc>
              </a:tr>
              <a:tr h="381000">
                <a:tc>
                  <a:txBody>
                    <a:bodyPr/>
                    <a:p>
                      <a:pPr>
                        <a:buNone/>
                      </a:pPr>
                      <a:r>
                        <a:rPr lang="en-US"/>
                        <a:t>STFT-CNN + RNN + Autoencoder</a:t>
                      </a:r>
                      <a:endParaRPr lang="en-US"/>
                    </a:p>
                  </a:txBody>
                  <a:tcPr/>
                </a:tc>
                <a:tc>
                  <a:txBody>
                    <a:bodyPr/>
                    <a:p>
                      <a:pPr>
                        <a:buNone/>
                      </a:pPr>
                      <a:r>
                        <a:rPr lang="en-US"/>
                        <a:t>93.81 ± 0.31</a:t>
                      </a:r>
                      <a:endParaRPr lang="en-US"/>
                    </a:p>
                  </a:txBody>
                  <a:tcPr/>
                </a:tc>
                <a:tc>
                  <a:txBody>
                    <a:bodyPr/>
                    <a:p>
                      <a:pPr>
                        <a:buNone/>
                      </a:pPr>
                      <a:r>
                        <a:rPr lang="en-US"/>
                        <a:t>0.9321 ± 0.24</a:t>
                      </a:r>
                      <a:endParaRPr lang="en-US"/>
                    </a:p>
                  </a:txBody>
                  <a:tcPr/>
                </a:tc>
                <a:tc>
                  <a:txBody>
                    <a:bodyPr/>
                    <a:p>
                      <a:pPr>
                        <a:buNone/>
                      </a:pPr>
                      <a:r>
                        <a:rPr lang="en-US"/>
                        <a:t>0.9334 ± 0.25</a:t>
                      </a:r>
                      <a:endParaRPr lang="en-US"/>
                    </a:p>
                  </a:txBody>
                  <a:tcPr/>
                </a:tc>
                <a:tc>
                  <a:txBody>
                    <a:bodyPr/>
                    <a:p>
                      <a:pPr>
                        <a:buNone/>
                      </a:pPr>
                      <a:r>
                        <a:rPr lang="en-US"/>
                        <a:t>0.9333 ± 0.22</a:t>
                      </a:r>
                      <a:endParaRPr lang="en-US"/>
                    </a:p>
                  </a:txBody>
                  <a:tcPr/>
                </a:tc>
                <a:tc>
                  <a:txBody>
                    <a:bodyPr/>
                    <a:p>
                      <a:pPr>
                        <a:buNone/>
                      </a:pPr>
                      <a:r>
                        <a:rPr lang="en-US"/>
                        <a:t>4.70</a:t>
                      </a:r>
                      <a:endParaRPr lang="en-US"/>
                    </a:p>
                  </a:txBody>
                  <a:tcPr/>
                </a:tc>
              </a:tr>
              <a:tr h="381000">
                <a:tc>
                  <a:txBody>
                    <a:bodyPr/>
                    <a:p>
                      <a:pPr>
                        <a:buNone/>
                      </a:pPr>
                      <a:r>
                        <a:rPr lang="en-US"/>
                        <a:t>MFCC + RNN + Autoencoder</a:t>
                      </a:r>
                      <a:endParaRPr lang="en-US"/>
                    </a:p>
                  </a:txBody>
                  <a:tcPr/>
                </a:tc>
                <a:tc>
                  <a:txBody>
                    <a:bodyPr/>
                    <a:p>
                      <a:pPr>
                        <a:buNone/>
                      </a:pPr>
                      <a:r>
                        <a:rPr lang="en-US"/>
                        <a:t>97.38 ± 0.19</a:t>
                      </a:r>
                      <a:endParaRPr lang="en-US"/>
                    </a:p>
                  </a:txBody>
                  <a:tcPr/>
                </a:tc>
                <a:tc>
                  <a:txBody>
                    <a:bodyPr/>
                    <a:p>
                      <a:pPr>
                        <a:buNone/>
                      </a:pPr>
                      <a:r>
                        <a:rPr lang="en-US"/>
                        <a:t>0.9740 ± 0.21</a:t>
                      </a:r>
                      <a:endParaRPr lang="en-US"/>
                    </a:p>
                  </a:txBody>
                  <a:tcPr/>
                </a:tc>
                <a:tc>
                  <a:txBody>
                    <a:bodyPr/>
                    <a:p>
                      <a:pPr>
                        <a:buNone/>
                      </a:pPr>
                      <a:r>
                        <a:rPr lang="en-US"/>
                        <a:t>0.9714 ± 0.18</a:t>
                      </a:r>
                      <a:endParaRPr lang="en-US"/>
                    </a:p>
                  </a:txBody>
                  <a:tcPr/>
                </a:tc>
                <a:tc>
                  <a:txBody>
                    <a:bodyPr/>
                    <a:p>
                      <a:pPr>
                        <a:buNone/>
                      </a:pPr>
                      <a:r>
                        <a:rPr lang="en-US"/>
                        <a:t>0.9352 ± 0.20</a:t>
                      </a:r>
                      <a:endParaRPr lang="en-US"/>
                    </a:p>
                  </a:txBody>
                  <a:tcPr/>
                </a:tc>
                <a:tc>
                  <a:txBody>
                    <a:bodyPr/>
                    <a:p>
                      <a:pPr>
                        <a:buNone/>
                      </a:pPr>
                      <a:r>
                        <a:rPr lang="en-US"/>
                        <a:t>1.13</a:t>
                      </a:r>
                      <a:endParaRPr lang="en-US"/>
                    </a:p>
                  </a:txBody>
                  <a:tcPr/>
                </a:tc>
              </a:tr>
              <a:tr h="381000">
                <a:tc>
                  <a:txBody>
                    <a:bodyPr/>
                    <a:p>
                      <a:pPr>
                        <a:buNone/>
                      </a:pPr>
                      <a:r>
                        <a:rPr lang="en-US"/>
                        <a:t>MFCC + STFT-CNN + Autoencoder</a:t>
                      </a:r>
                      <a:endParaRPr lang="en-US"/>
                    </a:p>
                  </a:txBody>
                  <a:tcPr/>
                </a:tc>
                <a:tc>
                  <a:txBody>
                    <a:bodyPr/>
                    <a:p>
                      <a:pPr>
                        <a:buNone/>
                      </a:pPr>
                      <a:r>
                        <a:rPr lang="en-US"/>
                        <a:t>97.61 ± 0.15</a:t>
                      </a:r>
                      <a:endParaRPr lang="en-US"/>
                    </a:p>
                  </a:txBody>
                  <a:tcPr/>
                </a:tc>
                <a:tc>
                  <a:txBody>
                    <a:bodyPr/>
                    <a:p>
                      <a:pPr>
                        <a:buNone/>
                      </a:pPr>
                      <a:r>
                        <a:rPr lang="en-US"/>
                        <a:t>0.9755 ± 0.19</a:t>
                      </a:r>
                      <a:endParaRPr lang="en-US"/>
                    </a:p>
                  </a:txBody>
                  <a:tcPr/>
                </a:tc>
                <a:tc>
                  <a:txBody>
                    <a:bodyPr/>
                    <a:p>
                      <a:pPr>
                        <a:buNone/>
                      </a:pPr>
                      <a:r>
                        <a:rPr lang="en-US"/>
                        <a:t>0.9761 ± 0.17</a:t>
                      </a:r>
                      <a:endParaRPr lang="en-US"/>
                    </a:p>
                  </a:txBody>
                  <a:tcPr/>
                </a:tc>
                <a:tc>
                  <a:txBody>
                    <a:bodyPr/>
                    <a:p>
                      <a:pPr>
                        <a:buNone/>
                      </a:pPr>
                      <a:r>
                        <a:rPr lang="en-US"/>
                        <a:t>0.9757 ± 0.16</a:t>
                      </a:r>
                      <a:endParaRPr lang="en-US"/>
                    </a:p>
                  </a:txBody>
                  <a:tcPr/>
                </a:tc>
                <a:tc>
                  <a:txBody>
                    <a:bodyPr/>
                    <a:p>
                      <a:pPr>
                        <a:buNone/>
                      </a:pPr>
                      <a:r>
                        <a:rPr lang="en-US"/>
                        <a:t>0.90</a:t>
                      </a:r>
                      <a:endParaRPr lang="en-US"/>
                    </a:p>
                  </a:txBody>
                  <a:tcPr/>
                </a:tc>
              </a:tr>
              <a:tr h="381000">
                <a:tc>
                  <a:txBody>
                    <a:bodyPr/>
                    <a:p>
                      <a:pPr>
                        <a:buNone/>
                      </a:pPr>
                      <a:r>
                        <a:rPr lang="en-US"/>
                        <a:t>MFCC + STFT-CNN + RNN</a:t>
                      </a:r>
                      <a:endParaRPr lang="en-US"/>
                    </a:p>
                  </a:txBody>
                  <a:tcPr/>
                </a:tc>
                <a:tc>
                  <a:txBody>
                    <a:bodyPr/>
                    <a:p>
                      <a:pPr>
                        <a:buNone/>
                      </a:pPr>
                      <a:r>
                        <a:rPr lang="en-US"/>
                        <a:t>97.92 ± 0.12</a:t>
                      </a:r>
                      <a:endParaRPr lang="en-US"/>
                    </a:p>
                  </a:txBody>
                  <a:tcPr/>
                </a:tc>
                <a:tc>
                  <a:txBody>
                    <a:bodyPr/>
                    <a:p>
                      <a:pPr>
                        <a:buNone/>
                      </a:pPr>
                      <a:r>
                        <a:rPr lang="en-US"/>
                        <a:t>0.9787 ± 0.16</a:t>
                      </a:r>
                      <a:endParaRPr lang="en-US"/>
                    </a:p>
                  </a:txBody>
                  <a:tcPr/>
                </a:tc>
                <a:tc>
                  <a:txBody>
                    <a:bodyPr/>
                    <a:p>
                      <a:pPr>
                        <a:buNone/>
                      </a:pPr>
                      <a:r>
                        <a:rPr lang="en-US"/>
                        <a:t>0.9791 ± 0.14</a:t>
                      </a:r>
                      <a:endParaRPr lang="en-US"/>
                    </a:p>
                  </a:txBody>
                  <a:tcPr/>
                </a:tc>
                <a:tc>
                  <a:txBody>
                    <a:bodyPr/>
                    <a:p>
                      <a:pPr>
                        <a:buNone/>
                      </a:pPr>
                      <a:r>
                        <a:rPr lang="en-US"/>
                        <a:t>0.9792 ± 0.13</a:t>
                      </a:r>
                      <a:endParaRPr lang="en-US"/>
                    </a:p>
                  </a:txBody>
                  <a:tcPr/>
                </a:tc>
                <a:tc>
                  <a:txBody>
                    <a:bodyPr/>
                    <a:p>
                      <a:pPr>
                        <a:buNone/>
                      </a:pPr>
                      <a:r>
                        <a:rPr lang="en-US"/>
                        <a:t>0.59</a:t>
                      </a:r>
                      <a:endParaRPr lang="en-US"/>
                    </a:p>
                  </a:txBody>
                  <a:tcPr/>
                </a:tc>
              </a:tr>
              <a:tr h="381000">
                <a:tc>
                  <a:txBody>
                    <a:bodyPr/>
                    <a:p>
                      <a:pPr>
                        <a:buNone/>
                      </a:pPr>
                      <a:r>
                        <a:rPr lang="en-US" b="1"/>
                        <a:t>MFCC + STFT + RNN + Autoencoder (Full Model)</a:t>
                      </a:r>
                      <a:endParaRPr lang="en-US" b="1"/>
                    </a:p>
                  </a:txBody>
                  <a:tcPr/>
                </a:tc>
                <a:tc>
                  <a:txBody>
                    <a:bodyPr/>
                    <a:p>
                      <a:pPr>
                        <a:buNone/>
                      </a:pPr>
                      <a:r>
                        <a:rPr lang="en-US" b="1"/>
                        <a:t>98.51 ± 0.09</a:t>
                      </a:r>
                      <a:endParaRPr lang="en-US" b="1"/>
                    </a:p>
                  </a:txBody>
                  <a:tcPr/>
                </a:tc>
                <a:tc>
                  <a:txBody>
                    <a:bodyPr/>
                    <a:p>
                      <a:pPr>
                        <a:buNone/>
                      </a:pPr>
                      <a:r>
                        <a:rPr lang="en-US" b="1"/>
                        <a:t>0.9842 ± 0.11</a:t>
                      </a:r>
                      <a:endParaRPr lang="en-US" b="1"/>
                    </a:p>
                  </a:txBody>
                  <a:tcPr/>
                </a:tc>
                <a:tc>
                  <a:txBody>
                    <a:bodyPr/>
                    <a:p>
                      <a:pPr>
                        <a:buNone/>
                      </a:pPr>
                      <a:r>
                        <a:rPr lang="en-US" b="1"/>
                        <a:t>0.9840 ± 0.10</a:t>
                      </a:r>
                      <a:endParaRPr lang="en-US" b="1"/>
                    </a:p>
                  </a:txBody>
                  <a:tcPr/>
                </a:tc>
                <a:tc>
                  <a:txBody>
                    <a:bodyPr/>
                    <a:p>
                      <a:pPr>
                        <a:buNone/>
                      </a:pPr>
                      <a:r>
                        <a:rPr lang="en-US" b="1"/>
                        <a:t>0.9837 ± 0.12</a:t>
                      </a:r>
                      <a:endParaRPr lang="en-US" b="1"/>
                    </a:p>
                  </a:txBody>
                  <a:tcPr/>
                </a:tc>
                <a:tc>
                  <a:txBody>
                    <a:bodyPr/>
                    <a:p>
                      <a:pPr>
                        <a:buNone/>
                      </a:pPr>
                      <a:r>
                        <a:rPr lang="en-US" b="1"/>
                        <a:t>---</a:t>
                      </a:r>
                      <a:endParaRPr lang="en-US" b="1"/>
                    </a:p>
                  </a:txBody>
                  <a:tcPr/>
                </a:tc>
              </a:tr>
            </a:tbl>
          </a:graphicData>
        </a:graphic>
      </p:graphicFrame>
      <p:sp>
        <p:nvSpPr>
          <p:cNvPr id="6" name="Text Box 5"/>
          <p:cNvSpPr txBox="1"/>
          <p:nvPr/>
        </p:nvSpPr>
        <p:spPr>
          <a:xfrm>
            <a:off x="1295400" y="2400300"/>
            <a:ext cx="9144000" cy="583565"/>
          </a:xfrm>
          <a:prstGeom prst="rect">
            <a:avLst/>
          </a:prstGeom>
          <a:noFill/>
        </p:spPr>
        <p:txBody>
          <a:bodyPr wrap="square" rtlCol="0" anchor="t">
            <a:spAutoFit/>
          </a:bodyPr>
          <a:p>
            <a:r>
              <a:rPr lang="en-US" sz="3200" u="sng">
                <a:solidFill>
                  <a:schemeClr val="bg1"/>
                </a:solidFill>
                <a:sym typeface="+mn-ea"/>
              </a:rPr>
              <a:t>ABLATION STUDY RESULTS</a:t>
            </a:r>
            <a:endParaRPr lang="en-US" sz="3200" u="sng">
              <a:solidFill>
                <a:schemeClr val="bg1"/>
              </a:solidFill>
              <a:sym typeface="+mn-ea"/>
            </a:endParaRPr>
          </a:p>
        </p:txBody>
      </p:sp>
      <p:sp>
        <p:nvSpPr>
          <p:cNvPr id="10" name="Text Box 9"/>
          <p:cNvSpPr txBox="1"/>
          <p:nvPr/>
        </p:nvSpPr>
        <p:spPr>
          <a:xfrm>
            <a:off x="1752600" y="9182100"/>
            <a:ext cx="14326235" cy="460375"/>
          </a:xfrm>
          <a:prstGeom prst="rect">
            <a:avLst/>
          </a:prstGeom>
          <a:noFill/>
        </p:spPr>
        <p:txBody>
          <a:bodyPr wrap="square" rtlCol="0" anchor="t">
            <a:spAutoFit/>
          </a:bodyPr>
          <a:p>
            <a:pPr algn="ctr"/>
            <a:r>
              <a:rPr lang="en-US" altLang="en-US" sz="2400">
                <a:solidFill>
                  <a:schemeClr val="bg1"/>
                </a:solidFill>
                <a:sym typeface="+mn-ea"/>
              </a:rPr>
              <a:t>TABLE III: Ablation study results showing model performance with different feature combinations.</a:t>
            </a:r>
            <a:endParaRPr lang="en-US" altLang="en-US" sz="2400">
              <a:solidFill>
                <a:schemeClr val="bg1"/>
              </a:solidFill>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723901"/>
            <a:ext cx="15197138" cy="2184401"/>
          </a:xfrm>
        </p:spPr>
        <p:txBody>
          <a:bodyPr/>
          <a:lstStyle/>
          <a:p>
            <a:r>
              <a:rPr lang="en-US" b="1">
                <a:solidFill>
                  <a:schemeClr val="bg1"/>
                </a:solidFill>
                <a:sym typeface="+mn-ea"/>
              </a:rPr>
              <a:t>Results																(7/7)</a:t>
            </a:r>
            <a:endParaRPr lang="en-US" altLang="en-US" b="1" dirty="0">
              <a:solidFill>
                <a:schemeClr val="bg1"/>
              </a:solidFill>
              <a:sym typeface="+mn-ea"/>
            </a:endParaRPr>
          </a:p>
        </p:txBody>
      </p:sp>
      <p:graphicFrame>
        <p:nvGraphicFramePr>
          <p:cNvPr id="10" name="Content Placeholder 9"/>
          <p:cNvGraphicFramePr/>
          <p:nvPr>
            <p:ph sz="half" idx="2"/>
            <p:custDataLst>
              <p:tags r:id="rId4"/>
            </p:custDataLst>
          </p:nvPr>
        </p:nvGraphicFramePr>
        <p:xfrm>
          <a:off x="8305800" y="3543300"/>
          <a:ext cx="9611360" cy="5113655"/>
        </p:xfrm>
        <a:graphic>
          <a:graphicData uri="http://schemas.openxmlformats.org/drawingml/2006/table">
            <a:tbl>
              <a:tblPr firstRow="1" bandRow="1">
                <a:tableStyleId>{5C22544A-7EE6-4342-B048-85BDC9FD1C3A}</a:tableStyleId>
              </a:tblPr>
              <a:tblGrid>
                <a:gridCol w="2402840"/>
                <a:gridCol w="2402840"/>
                <a:gridCol w="2402840"/>
                <a:gridCol w="2402840"/>
              </a:tblGrid>
              <a:tr h="828675">
                <a:tc>
                  <a:txBody>
                    <a:bodyPr/>
                    <a:p>
                      <a:pPr>
                        <a:buNone/>
                      </a:pPr>
                      <a:r>
                        <a:rPr lang="en-US"/>
                        <a:t>Classification Task</a:t>
                      </a:r>
                      <a:endParaRPr lang="en-US"/>
                    </a:p>
                  </a:txBody>
                  <a:tcPr/>
                </a:tc>
                <a:tc>
                  <a:txBody>
                    <a:bodyPr/>
                    <a:p>
                      <a:pPr>
                        <a:buNone/>
                      </a:pPr>
                      <a:r>
                        <a:rPr lang="en-US"/>
                        <a:t>Model</a:t>
                      </a:r>
                      <a:endParaRPr lang="en-US"/>
                    </a:p>
                  </a:txBody>
                  <a:tcPr/>
                </a:tc>
                <a:tc>
                  <a:txBody>
                    <a:bodyPr/>
                    <a:p>
                      <a:pPr>
                        <a:buNone/>
                      </a:pPr>
                      <a:r>
                        <a:rPr lang="en-US"/>
                        <a:t>Accuracy (%)</a:t>
                      </a:r>
                      <a:endParaRPr lang="en-US"/>
                    </a:p>
                  </a:txBody>
                  <a:tcPr/>
                </a:tc>
                <a:tc>
                  <a:txBody>
                    <a:bodyPr/>
                    <a:p>
                      <a:pPr>
                        <a:buNone/>
                      </a:pPr>
                      <a:r>
                        <a:rPr lang="en-US"/>
                        <a:t>F1-Score (%)</a:t>
                      </a:r>
                      <a:endParaRPr lang="en-US"/>
                    </a:p>
                  </a:txBody>
                  <a:tcPr/>
                </a:tc>
              </a:tr>
              <a:tr h="558165">
                <a:tc>
                  <a:txBody>
                    <a:bodyPr/>
                    <a:p>
                      <a:pPr>
                        <a:buNone/>
                      </a:pPr>
                      <a:r>
                        <a:rPr lang="en-US"/>
                        <a:t>Binary</a:t>
                      </a:r>
                      <a:endParaRPr lang="en-US"/>
                    </a:p>
                  </a:txBody>
                  <a:tcPr/>
                </a:tc>
                <a:tc>
                  <a:txBody>
                    <a:bodyPr/>
                    <a:p>
                      <a:pPr>
                        <a:buNone/>
                      </a:pPr>
                      <a:r>
                        <a:rPr lang="en-US"/>
                        <a:t>CNN </a:t>
                      </a:r>
                      <a:endParaRPr lang="en-US"/>
                    </a:p>
                  </a:txBody>
                  <a:tcPr/>
                </a:tc>
                <a:tc>
                  <a:txBody>
                    <a:bodyPr/>
                    <a:p>
                      <a:pPr>
                        <a:buNone/>
                      </a:pPr>
                      <a:r>
                        <a:rPr lang="en-US"/>
                        <a:t>96.38 ± 0.69</a:t>
                      </a:r>
                      <a:endParaRPr lang="en-US"/>
                    </a:p>
                  </a:txBody>
                  <a:tcPr/>
                </a:tc>
                <a:tc>
                  <a:txBody>
                    <a:bodyPr/>
                    <a:p>
                      <a:pPr>
                        <a:buNone/>
                      </a:pPr>
                      <a:r>
                        <a:rPr lang="en-US"/>
                        <a:t>95.90 ± 0.78</a:t>
                      </a:r>
                      <a:endParaRPr lang="en-US"/>
                    </a:p>
                  </a:txBody>
                  <a:tcPr/>
                </a:tc>
              </a:tr>
              <a:tr h="502285">
                <a:tc>
                  <a:txBody>
                    <a:bodyPr/>
                    <a:p>
                      <a:pPr>
                        <a:buNone/>
                      </a:pPr>
                      <a:r>
                        <a:rPr lang="en-US"/>
                        <a:t>Binary</a:t>
                      </a:r>
                      <a:endParaRPr lang="en-US"/>
                    </a:p>
                  </a:txBody>
                  <a:tcPr/>
                </a:tc>
                <a:tc>
                  <a:txBody>
                    <a:bodyPr/>
                    <a:p>
                      <a:pPr>
                        <a:buNone/>
                      </a:pPr>
                      <a:r>
                        <a:rPr lang="en-US"/>
                        <a:t>RNN </a:t>
                      </a:r>
                      <a:endParaRPr lang="en-US"/>
                    </a:p>
                  </a:txBody>
                  <a:tcPr/>
                </a:tc>
                <a:tc>
                  <a:txBody>
                    <a:bodyPr/>
                    <a:p>
                      <a:pPr>
                        <a:buNone/>
                      </a:pPr>
                      <a:r>
                        <a:rPr lang="en-US"/>
                        <a:t>75.00 ± 6.60</a:t>
                      </a:r>
                      <a:endParaRPr lang="en-US"/>
                    </a:p>
                  </a:txBody>
                  <a:tcPr/>
                </a:tc>
                <a:tc>
                  <a:txBody>
                    <a:bodyPr/>
                    <a:p>
                      <a:pPr>
                        <a:buNone/>
                      </a:pPr>
                      <a:r>
                        <a:rPr lang="en-US"/>
                        <a:t>68.38 ± 8.16</a:t>
                      </a:r>
                      <a:endParaRPr lang="en-US"/>
                    </a:p>
                  </a:txBody>
                  <a:tcPr/>
                </a:tc>
              </a:tr>
              <a:tr h="537845">
                <a:tc>
                  <a:txBody>
                    <a:bodyPr/>
                    <a:p>
                      <a:pPr>
                        <a:buNone/>
                      </a:pPr>
                      <a:r>
                        <a:rPr lang="en-US"/>
                        <a:t>Binary</a:t>
                      </a:r>
                      <a:endParaRPr lang="en-US"/>
                    </a:p>
                  </a:txBody>
                  <a:tcPr/>
                </a:tc>
                <a:tc>
                  <a:txBody>
                    <a:bodyPr/>
                    <a:p>
                      <a:pPr>
                        <a:buNone/>
                      </a:pPr>
                      <a:r>
                        <a:rPr lang="en-US"/>
                        <a:t>CRNN </a:t>
                      </a:r>
                      <a:endParaRPr lang="en-US"/>
                    </a:p>
                  </a:txBody>
                  <a:tcPr/>
                </a:tc>
                <a:tc>
                  <a:txBody>
                    <a:bodyPr/>
                    <a:p>
                      <a:pPr>
                        <a:buNone/>
                      </a:pPr>
                      <a:r>
                        <a:rPr lang="en-US"/>
                        <a:t>94.72 ± 1.36</a:t>
                      </a:r>
                      <a:endParaRPr lang="en-US"/>
                    </a:p>
                  </a:txBody>
                  <a:tcPr/>
                </a:tc>
                <a:tc>
                  <a:txBody>
                    <a:bodyPr/>
                    <a:p>
                      <a:pPr>
                        <a:buNone/>
                      </a:pPr>
                      <a:r>
                        <a:rPr lang="en-US"/>
                        <a:t>93.93 ± 1.61</a:t>
                      </a:r>
                      <a:endParaRPr lang="en-US"/>
                    </a:p>
                  </a:txBody>
                  <a:tcPr/>
                </a:tc>
              </a:tr>
              <a:tr h="502920">
                <a:tc>
                  <a:txBody>
                    <a:bodyPr/>
                    <a:p>
                      <a:pPr>
                        <a:buNone/>
                      </a:pPr>
                      <a:r>
                        <a:rPr lang="en-US" b="1"/>
                        <a:t>Binary</a:t>
                      </a:r>
                      <a:endParaRPr lang="en-US" b="1"/>
                    </a:p>
                  </a:txBody>
                  <a:tcPr/>
                </a:tc>
                <a:tc>
                  <a:txBody>
                    <a:bodyPr/>
                    <a:p>
                      <a:pPr>
                        <a:buNone/>
                      </a:pPr>
                      <a:r>
                        <a:rPr lang="en-US" b="1"/>
                        <a:t>AUDRON</a:t>
                      </a:r>
                      <a:endParaRPr lang="en-US" b="1"/>
                    </a:p>
                  </a:txBody>
                  <a:tcPr/>
                </a:tc>
                <a:tc>
                  <a:txBody>
                    <a:bodyPr/>
                    <a:p>
                      <a:pPr>
                        <a:buNone/>
                      </a:pPr>
                      <a:r>
                        <a:rPr lang="en-US" b="1"/>
                        <a:t>98.51 ± 0.09</a:t>
                      </a:r>
                      <a:endParaRPr lang="en-US" b="1"/>
                    </a:p>
                  </a:txBody>
                  <a:tcPr/>
                </a:tc>
                <a:tc>
                  <a:txBody>
                    <a:bodyPr/>
                    <a:p>
                      <a:pPr>
                        <a:buNone/>
                      </a:pPr>
                      <a:r>
                        <a:rPr lang="en-US" b="1"/>
                        <a:t>98.37 ± 12.00</a:t>
                      </a:r>
                      <a:endParaRPr lang="en-US" b="1"/>
                    </a:p>
                  </a:txBody>
                  <a:tcPr/>
                </a:tc>
              </a:tr>
              <a:tr h="491490">
                <a:tc>
                  <a:txBody>
                    <a:bodyPr/>
                    <a:p>
                      <a:pPr>
                        <a:buNone/>
                      </a:pPr>
                      <a:r>
                        <a:rPr lang="en-US"/>
                        <a:t>Multiclass</a:t>
                      </a:r>
                      <a:endParaRPr lang="en-US"/>
                    </a:p>
                  </a:txBody>
                  <a:tcPr/>
                </a:tc>
                <a:tc>
                  <a:txBody>
                    <a:bodyPr/>
                    <a:p>
                      <a:pPr>
                        <a:buNone/>
                      </a:pPr>
                      <a:r>
                        <a:rPr lang="en-US"/>
                        <a:t>CNN </a:t>
                      </a:r>
                      <a:endParaRPr lang="en-US"/>
                    </a:p>
                  </a:txBody>
                  <a:tcPr/>
                </a:tc>
                <a:tc>
                  <a:txBody>
                    <a:bodyPr/>
                    <a:p>
                      <a:pPr>
                        <a:buNone/>
                      </a:pPr>
                      <a:r>
                        <a:rPr lang="en-US"/>
                        <a:t>92.94 ± 11.89</a:t>
                      </a:r>
                      <a:endParaRPr lang="en-US"/>
                    </a:p>
                  </a:txBody>
                  <a:tcPr/>
                </a:tc>
                <a:tc>
                  <a:txBody>
                    <a:bodyPr/>
                    <a:p>
                      <a:pPr>
                        <a:buNone/>
                      </a:pPr>
                      <a:r>
                        <a:rPr lang="en-US"/>
                        <a:t>92.63 ± 1.32</a:t>
                      </a:r>
                      <a:endParaRPr lang="en-US"/>
                    </a:p>
                  </a:txBody>
                  <a:tcPr/>
                </a:tc>
              </a:tr>
              <a:tr h="537845">
                <a:tc>
                  <a:txBody>
                    <a:bodyPr/>
                    <a:p>
                      <a:pPr>
                        <a:buNone/>
                      </a:pPr>
                      <a:r>
                        <a:rPr lang="en-US"/>
                        <a:t>Multiclass</a:t>
                      </a:r>
                      <a:endParaRPr lang="en-US"/>
                    </a:p>
                  </a:txBody>
                  <a:tcPr/>
                </a:tc>
                <a:tc>
                  <a:txBody>
                    <a:bodyPr/>
                    <a:p>
                      <a:pPr>
                        <a:buNone/>
                      </a:pPr>
                      <a:r>
                        <a:rPr lang="en-US"/>
                        <a:t>RNN </a:t>
                      </a:r>
                      <a:endParaRPr lang="en-US"/>
                    </a:p>
                  </a:txBody>
                  <a:tcPr/>
                </a:tc>
                <a:tc>
                  <a:txBody>
                    <a:bodyPr/>
                    <a:p>
                      <a:pPr>
                        <a:buNone/>
                      </a:pPr>
                      <a:r>
                        <a:rPr lang="en-US"/>
                        <a:t>57.16 ± 11.33</a:t>
                      </a:r>
                      <a:endParaRPr lang="en-US"/>
                    </a:p>
                  </a:txBody>
                  <a:tcPr/>
                </a:tc>
                <a:tc>
                  <a:txBody>
                    <a:bodyPr/>
                    <a:p>
                      <a:pPr>
                        <a:buNone/>
                      </a:pPr>
                      <a:r>
                        <a:rPr lang="en-US"/>
                        <a:t>55.62 ± 13.53</a:t>
                      </a:r>
                      <a:endParaRPr lang="en-US"/>
                    </a:p>
                  </a:txBody>
                  <a:tcPr/>
                </a:tc>
              </a:tr>
              <a:tr h="553720">
                <a:tc>
                  <a:txBody>
                    <a:bodyPr/>
                    <a:p>
                      <a:pPr>
                        <a:buNone/>
                      </a:pPr>
                      <a:r>
                        <a:rPr lang="en-US"/>
                        <a:t>Multiclass</a:t>
                      </a:r>
                      <a:endParaRPr lang="en-US"/>
                    </a:p>
                  </a:txBody>
                  <a:tcPr/>
                </a:tc>
                <a:tc>
                  <a:txBody>
                    <a:bodyPr/>
                    <a:p>
                      <a:pPr>
                        <a:buNone/>
                      </a:pPr>
                      <a:r>
                        <a:rPr lang="en-US"/>
                        <a:t>CRNN </a:t>
                      </a:r>
                      <a:endParaRPr lang="en-US"/>
                    </a:p>
                  </a:txBody>
                  <a:tcPr/>
                </a:tc>
                <a:tc>
                  <a:txBody>
                    <a:bodyPr/>
                    <a:p>
                      <a:pPr>
                        <a:buNone/>
                      </a:pPr>
                      <a:r>
                        <a:rPr lang="en-US"/>
                        <a:t>92.22 ± 1.03</a:t>
                      </a:r>
                      <a:endParaRPr lang="en-US"/>
                    </a:p>
                  </a:txBody>
                  <a:tcPr/>
                </a:tc>
                <a:tc>
                  <a:txBody>
                    <a:bodyPr/>
                    <a:p>
                      <a:pPr>
                        <a:buNone/>
                      </a:pPr>
                      <a:r>
                        <a:rPr lang="en-US"/>
                        <a:t>92.25 ± 1.01</a:t>
                      </a:r>
                      <a:endParaRPr lang="en-US"/>
                    </a:p>
                  </a:txBody>
                  <a:tcPr/>
                </a:tc>
              </a:tr>
              <a:tr h="502920">
                <a:tc>
                  <a:txBody>
                    <a:bodyPr/>
                    <a:p>
                      <a:pPr>
                        <a:buNone/>
                      </a:pPr>
                      <a:r>
                        <a:rPr lang="en-US" b="1"/>
                        <a:t>Multiclass</a:t>
                      </a:r>
                      <a:endParaRPr lang="en-US" b="1"/>
                    </a:p>
                  </a:txBody>
                  <a:tcPr/>
                </a:tc>
                <a:tc>
                  <a:txBody>
                    <a:bodyPr/>
                    <a:p>
                      <a:pPr>
                        <a:buNone/>
                      </a:pPr>
                      <a:r>
                        <a:rPr lang="en-US" b="1"/>
                        <a:t>AUDRON</a:t>
                      </a:r>
                      <a:endParaRPr lang="en-US" b="1"/>
                    </a:p>
                  </a:txBody>
                  <a:tcPr/>
                </a:tc>
                <a:tc>
                  <a:txBody>
                    <a:bodyPr/>
                    <a:p>
                      <a:pPr>
                        <a:buNone/>
                      </a:pPr>
                      <a:r>
                        <a:rPr lang="en-US" b="1"/>
                        <a:t>97.11 ± 0.251</a:t>
                      </a:r>
                      <a:endParaRPr lang="en-US" b="1"/>
                    </a:p>
                  </a:txBody>
                  <a:tcPr/>
                </a:tc>
                <a:tc>
                  <a:txBody>
                    <a:bodyPr/>
                    <a:p>
                      <a:pPr>
                        <a:buNone/>
                      </a:pPr>
                      <a:r>
                        <a:rPr lang="en-US" b="1"/>
                        <a:t>96.71 ± 7.013</a:t>
                      </a:r>
                      <a:endParaRPr lang="en-US" b="1"/>
                    </a:p>
                  </a:txBody>
                  <a:tcPr/>
                </a:tc>
              </a:tr>
            </a:tbl>
          </a:graphicData>
        </a:graphic>
      </p:graphicFrame>
      <p:sp>
        <p:nvSpPr>
          <p:cNvPr id="8" name="Content Placeholder 7"/>
          <p:cNvSpPr>
            <a:spLocks noGrp="1"/>
          </p:cNvSpPr>
          <p:nvPr>
            <p:ph sz="half" idx="1"/>
          </p:nvPr>
        </p:nvSpPr>
        <p:spPr>
          <a:xfrm>
            <a:off x="1028700" y="3213100"/>
            <a:ext cx="7256780" cy="7022465"/>
          </a:xfrm>
        </p:spPr>
        <p:txBody>
          <a:bodyPr>
            <a:normAutofit lnSpcReduction="10000"/>
          </a:bodyPr>
          <a:lstStyle/>
          <a:p>
            <a:pPr algn="just"/>
            <a:r>
              <a:rPr lang="en-US" altLang="en-US" sz="2800">
                <a:solidFill>
                  <a:schemeClr val="bg1"/>
                </a:solidFill>
                <a:sym typeface="+mn-ea"/>
              </a:rPr>
              <a:t>AUDRON consistently outperforms baseline CNN, RNN, and CRNN architectures across both binary and multiclass tasks.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In binary classification, AUDRON surpasses the best baseline CNN by over 2% accuracy.</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In multiclass classification, AUDRON improves accuracy by more than 4% compared to the strongest baseline.</a:t>
            </a:r>
            <a:endParaRPr lang="en-US" altLang="en-US" sz="2800">
              <a:solidFill>
                <a:schemeClr val="bg1"/>
              </a:solidFill>
            </a:endParaRPr>
          </a:p>
          <a:p>
            <a:pPr algn="just"/>
            <a:endParaRPr lang="en-US" altLang="en-US" sz="2800">
              <a:solidFill>
                <a:schemeClr val="bg1"/>
              </a:solidFill>
            </a:endParaRPr>
          </a:p>
          <a:p>
            <a:pPr algn="just"/>
            <a:endParaRPr lang="en-US" altLang="en-US" sz="2800" dirty="0">
              <a:solidFill>
                <a:schemeClr val="bg1"/>
              </a:solidFill>
              <a:sym typeface="+mn-ea"/>
            </a:endParaRPr>
          </a:p>
        </p:txBody>
      </p:sp>
      <p:sp>
        <p:nvSpPr>
          <p:cNvPr id="6" name="Text Box 5"/>
          <p:cNvSpPr txBox="1"/>
          <p:nvPr/>
        </p:nvSpPr>
        <p:spPr>
          <a:xfrm>
            <a:off x="1295400" y="2552700"/>
            <a:ext cx="9144000" cy="583565"/>
          </a:xfrm>
          <a:prstGeom prst="rect">
            <a:avLst/>
          </a:prstGeom>
          <a:noFill/>
        </p:spPr>
        <p:txBody>
          <a:bodyPr wrap="square" rtlCol="0" anchor="t">
            <a:spAutoFit/>
          </a:bodyPr>
          <a:p>
            <a:r>
              <a:rPr lang="en-US" sz="3200" u="sng">
                <a:solidFill>
                  <a:schemeClr val="bg1"/>
                </a:solidFill>
                <a:sym typeface="+mn-ea"/>
              </a:rPr>
              <a:t>AUDRON v/s S-O-T-A</a:t>
            </a:r>
            <a:endParaRPr lang="en-US" sz="3200" u="sng">
              <a:solidFill>
                <a:schemeClr val="bg1"/>
              </a:solidFill>
              <a:sym typeface="+mn-ea"/>
            </a:endParaRPr>
          </a:p>
        </p:txBody>
      </p:sp>
      <p:sp>
        <p:nvSpPr>
          <p:cNvPr id="11" name="Text Box 10"/>
          <p:cNvSpPr txBox="1"/>
          <p:nvPr/>
        </p:nvSpPr>
        <p:spPr>
          <a:xfrm>
            <a:off x="8610600" y="9105900"/>
            <a:ext cx="9234170" cy="723265"/>
          </a:xfrm>
          <a:prstGeom prst="rect">
            <a:avLst/>
          </a:prstGeom>
          <a:noFill/>
        </p:spPr>
        <p:txBody>
          <a:bodyPr wrap="square" rtlCol="0" anchor="t">
            <a:noAutofit/>
          </a:bodyPr>
          <a:p>
            <a:pPr algn="ctr"/>
            <a:r>
              <a:rPr lang="en-US" altLang="en-US" sz="2400">
                <a:solidFill>
                  <a:schemeClr val="bg1"/>
                </a:solidFill>
                <a:sym typeface="+mn-ea"/>
              </a:rPr>
              <a:t>TABLE IV: Performance comparison of the proposed model against baseline architectures without data augmentation.</a:t>
            </a:r>
            <a:endParaRPr lang="en-US" altLang="en-US" sz="2400">
              <a:solidFill>
                <a:schemeClr val="bg1"/>
              </a:solidFill>
              <a:sym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p:txBody>
          <a:bodyPr/>
          <a:lstStyle/>
          <a:p>
            <a:r>
              <a:rPr lang="en-US" b="1">
                <a:solidFill>
                  <a:schemeClr val="bg1"/>
                </a:solidFill>
                <a:sym typeface="+mn-ea"/>
              </a:rPr>
              <a:t>Conclusion</a:t>
            </a:r>
            <a:endParaRPr lang="en-US" altLang="en-US" b="1" dirty="0">
              <a:solidFill>
                <a:schemeClr val="bg1"/>
              </a:solidFill>
              <a:sym typeface="+mn-ea"/>
            </a:endParaRPr>
          </a:p>
        </p:txBody>
      </p:sp>
      <p:sp>
        <p:nvSpPr>
          <p:cNvPr id="8" name="Content Placeholder 7"/>
          <p:cNvSpPr>
            <a:spLocks noGrp="1"/>
          </p:cNvSpPr>
          <p:nvPr>
            <p:ph idx="1"/>
          </p:nvPr>
        </p:nvSpPr>
        <p:spPr/>
        <p:txBody>
          <a:bodyPr>
            <a:normAutofit/>
          </a:bodyPr>
          <a:lstStyle/>
          <a:p>
            <a:pPr algn="just"/>
            <a:r>
              <a:rPr lang="en-US" altLang="en-US" sz="2800">
                <a:solidFill>
                  <a:schemeClr val="bg1"/>
                </a:solidFill>
                <a:sym typeface="+mn-ea"/>
              </a:rPr>
              <a:t>AUDRON demonstrates effective audio-based drone detection using a multi-branch deep learning architecture.</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Feature-level fusion enables robust performance, achieving 98.51% accuracy on real-world data.</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The results confirm the potential of acoustic sensing for reliable drone detection in challenging environments.</a:t>
            </a:r>
            <a:endParaRPr lang="en-US" altLang="en-US" sz="2800" dirty="0">
              <a:solidFill>
                <a:schemeClr val="bg1"/>
              </a:solidFill>
              <a:sym typeface="+mn-e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p:txBody>
          <a:bodyPr/>
          <a:lstStyle/>
          <a:p>
            <a:r>
              <a:rPr lang="en-US" b="1">
                <a:solidFill>
                  <a:schemeClr val="bg1"/>
                </a:solidFill>
                <a:sym typeface="+mn-ea"/>
              </a:rPr>
              <a:t>References</a:t>
            </a:r>
            <a:endParaRPr lang="en-US" altLang="en-US" b="1" dirty="0">
              <a:solidFill>
                <a:schemeClr val="bg1"/>
              </a:solidFill>
              <a:sym typeface="+mn-ea"/>
            </a:endParaRPr>
          </a:p>
        </p:txBody>
      </p:sp>
      <p:sp>
        <p:nvSpPr>
          <p:cNvPr id="8" name="Content Placeholder 7"/>
          <p:cNvSpPr>
            <a:spLocks noGrp="1"/>
          </p:cNvSpPr>
          <p:nvPr>
            <p:ph idx="1"/>
          </p:nvPr>
        </p:nvSpPr>
        <p:spPr>
          <a:xfrm>
            <a:off x="1028700" y="2924810"/>
            <a:ext cx="15197455" cy="6906895"/>
          </a:xfrm>
        </p:spPr>
        <p:txBody>
          <a:bodyPr>
            <a:normAutofit fontScale="70000"/>
          </a:bodyPr>
          <a:lstStyle/>
          <a:p>
            <a:pPr marL="0" indent="0" algn="just">
              <a:buNone/>
            </a:pPr>
            <a:r>
              <a:rPr lang="en-US" altLang="en-US" sz="2800">
                <a:solidFill>
                  <a:schemeClr val="bg1"/>
                </a:solidFill>
                <a:sym typeface="+mn-ea"/>
              </a:rPr>
              <a:t>[1]	M. Tahir, M. Aamir, S. A. Rajper, and R. Kumar, “Future implications of the drone industry: Emerging trends and potential challenges,” 	Computer Vision and Edge Computing Technologies for the Drone Industry, pp. 167–182, 2025.</a:t>
            </a:r>
            <a:endParaRPr lang="en-US" altLang="en-US" sz="2800">
              <a:solidFill>
                <a:schemeClr val="bg1"/>
              </a:solidFill>
            </a:endParaRPr>
          </a:p>
          <a:p>
            <a:pPr marL="0" indent="0" algn="just">
              <a:buNone/>
            </a:pPr>
            <a:r>
              <a:rPr lang="en-US" altLang="en-US" sz="2800">
                <a:solidFill>
                  <a:schemeClr val="bg1"/>
                </a:solidFill>
                <a:sym typeface="+mn-ea"/>
              </a:rPr>
              <a:t>[2]	A. Jackman, “Everyday understandings of drone incidents and misuse in the mass observation archive,” The Geographical Journal, vol. 191, 	no. 2, p. e12618, 2025.</a:t>
            </a:r>
            <a:endParaRPr lang="en-US" altLang="en-US" sz="2800">
              <a:solidFill>
                <a:schemeClr val="bg1"/>
              </a:solidFill>
            </a:endParaRPr>
          </a:p>
          <a:p>
            <a:pPr marL="0" indent="0" algn="just">
              <a:buNone/>
            </a:pPr>
            <a:r>
              <a:rPr lang="en-US" altLang="en-US" sz="2800">
                <a:solidFill>
                  <a:schemeClr val="bg1"/>
                </a:solidFill>
                <a:sym typeface="+mn-ea"/>
              </a:rPr>
              <a:t>[3]	P. Chen, X. Zhao, L. Zeng, L. Liu, S. Liu, L. Sun, Z. Li, H. Chen, G. Liu, Z. Qiao et al., “A review of research on slam technology based on the 	fusion of lidar and vision,” Sensors, vol. 25, no. 5, p. 1447, 2025.</a:t>
            </a:r>
            <a:endParaRPr lang="en-US" altLang="en-US" sz="2800">
              <a:solidFill>
                <a:schemeClr val="bg1"/>
              </a:solidFill>
            </a:endParaRPr>
          </a:p>
          <a:p>
            <a:pPr marL="0" indent="0" algn="just">
              <a:buNone/>
            </a:pPr>
            <a:r>
              <a:rPr lang="en-US" altLang="en-US" sz="2800">
                <a:solidFill>
                  <a:schemeClr val="bg1"/>
                </a:solidFill>
                <a:sym typeface="+mn-ea"/>
              </a:rPr>
              <a:t>[4]	S. Chakrabarty, R. Chatterjee, S. Chakraborty, S. Roy Shuvo, and R. Chowdhury, “Drones in defense: Real-time vision-based military 	target surveillance and tracking,” in 2025 3rd International Conference on Intelligent Systems, Advanced Computing and 	Communication (ISACC), 2025, pp. 508–513.</a:t>
            </a:r>
            <a:endParaRPr lang="en-US" altLang="en-US" sz="2800">
              <a:solidFill>
                <a:schemeClr val="bg1"/>
              </a:solidFill>
            </a:endParaRPr>
          </a:p>
          <a:p>
            <a:pPr marL="0" indent="0" algn="just">
              <a:buNone/>
            </a:pPr>
            <a:r>
              <a:rPr lang="en-US" altLang="en-US" sz="2800">
                <a:solidFill>
                  <a:schemeClr val="bg1"/>
                </a:solidFill>
                <a:sym typeface="+mn-ea"/>
              </a:rPr>
              <a:t>[5]	S. Al-Emadi, A. Al-Ali, A. Mohammad, and A. Al-Ali, “Audio based drone detection and identification using deep learning,” in 2019 15th 	International Wireless Communications &amp; Mobile Computing Conference (IWCMC). IEEE, 2019, pp. 459–464.</a:t>
            </a:r>
            <a:endParaRPr lang="en-US" altLang="en-US" sz="2800">
              <a:solidFill>
                <a:schemeClr val="bg1"/>
              </a:solidFill>
            </a:endParaRPr>
          </a:p>
          <a:p>
            <a:pPr marL="0" indent="0" algn="just">
              <a:buNone/>
            </a:pPr>
            <a:r>
              <a:rPr lang="en-US" altLang="en-US" sz="2800">
                <a:solidFill>
                  <a:schemeClr val="bg1"/>
                </a:solidFill>
                <a:sym typeface="+mn-ea"/>
              </a:rPr>
              <a:t>[6]	I. Alla, H. B. Olou, V. Loscri, and M. Levorato, “From sound to sight: Audio-visual fusion and deep learning for drone detection,” 	in 	Proceedings of the 17th acm conference on security and privacy in wireless and mobile networks, 2024, pp. 123–133.</a:t>
            </a:r>
            <a:endParaRPr lang="en-US" altLang="en-US" sz="2800">
              <a:solidFill>
                <a:schemeClr val="bg1"/>
              </a:solidFill>
              <a:sym typeface="+mn-ea"/>
            </a:endParaRPr>
          </a:p>
          <a:p>
            <a:pPr marL="0" indent="0" algn="just">
              <a:buNone/>
            </a:pPr>
            <a:r>
              <a:rPr lang="en-US" altLang="en-US" sz="2800" dirty="0">
                <a:solidFill>
                  <a:schemeClr val="bg1"/>
                </a:solidFill>
                <a:sym typeface="+mn-ea"/>
              </a:rPr>
              <a:t>[7]	M. Z. Anwar, Z. Kaleem, and A. Jamalipour, “Machine learning inspired sound-based amateur drone detection for public safety 	applications,”IEEE Transactions on Vehicular Technology, vol. 68, no. 3, pp. 2526 -2534, 2019.</a:t>
            </a:r>
            <a:endParaRPr lang="en-US" altLang="en-US" sz="2800" dirty="0">
              <a:solidFill>
                <a:schemeClr val="bg1"/>
              </a:solidFill>
              <a:sym typeface="+mn-ea"/>
            </a:endParaRPr>
          </a:p>
          <a:p>
            <a:pPr marL="0" indent="0" algn="just">
              <a:buNone/>
            </a:pPr>
            <a:r>
              <a:rPr lang="en-US" altLang="en-US" sz="2800" dirty="0">
                <a:solidFill>
                  <a:schemeClr val="bg1"/>
                </a:solidFill>
                <a:sym typeface="+mn-ea"/>
              </a:rPr>
              <a:t>[8] 	Al-Emadi, S., Al-Ali, A., Mohammad, A., &amp; Al-Ali, A. (2019, June). Audio based drone detection and identification using deep learning. In 	2019 15th International Wireless Communications &amp; Mobile Computing Conference (IWCMC) (pp. 459-464). IEEE.</a:t>
            </a:r>
            <a:endParaRPr lang="en-US" altLang="en-US" sz="2800" dirty="0">
              <a:solidFill>
                <a:schemeClr val="bg1"/>
              </a:solidFill>
              <a:sym typeface="+mn-e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p:txBody>
          <a:bodyPr/>
          <a:lstStyle/>
          <a:p>
            <a:r>
              <a:rPr lang="en-US" b="1">
                <a:solidFill>
                  <a:schemeClr val="bg1"/>
                </a:solidFill>
                <a:sym typeface="+mn-ea"/>
              </a:rPr>
              <a:t>References</a:t>
            </a:r>
            <a:endParaRPr lang="en-US" altLang="en-US" b="1" dirty="0">
              <a:solidFill>
                <a:schemeClr val="bg1"/>
              </a:solidFill>
              <a:sym typeface="+mn-ea"/>
            </a:endParaRPr>
          </a:p>
        </p:txBody>
      </p:sp>
      <p:sp>
        <p:nvSpPr>
          <p:cNvPr id="8" name="Content Placeholder 7"/>
          <p:cNvSpPr>
            <a:spLocks noGrp="1"/>
          </p:cNvSpPr>
          <p:nvPr>
            <p:ph idx="1"/>
          </p:nvPr>
        </p:nvSpPr>
        <p:spPr>
          <a:xfrm>
            <a:off x="1028700" y="3213100"/>
            <a:ext cx="15197455" cy="6618605"/>
          </a:xfrm>
        </p:spPr>
        <p:txBody>
          <a:bodyPr>
            <a:normAutofit fontScale="75000"/>
          </a:bodyPr>
          <a:lstStyle/>
          <a:p>
            <a:pPr marL="0" indent="0" algn="just">
              <a:buNone/>
            </a:pPr>
            <a:r>
              <a:rPr lang="en-US" altLang="en-US" sz="2800" dirty="0">
                <a:solidFill>
                  <a:schemeClr val="bg1"/>
                </a:solidFill>
                <a:sym typeface="+mn-ea"/>
              </a:rPr>
              <a:t>[9]	C. R. Romero, A. J. T. Martinez, N. Green, and C. Asensio, “DroneNoise Database,” 2 2023. [Online]. Available: 	https://salford.figshare.com/articles/dataset/DroneNoise Database/22133411.</a:t>
            </a:r>
            <a:endParaRPr lang="en-US" altLang="en-US" sz="2800" dirty="0">
              <a:solidFill>
                <a:schemeClr val="bg1"/>
              </a:solidFill>
              <a:sym typeface="+mn-ea"/>
            </a:endParaRPr>
          </a:p>
          <a:p>
            <a:pPr marL="0" indent="0" algn="just">
              <a:buNone/>
            </a:pPr>
            <a:r>
              <a:rPr lang="en-US" altLang="en-US" sz="2800" dirty="0">
                <a:solidFill>
                  <a:schemeClr val="bg1"/>
                </a:solidFill>
                <a:sym typeface="+mn-ea"/>
              </a:rPr>
              <a:t>[10]	N. Kamarudin, S. A. R. Al-Haddad, A. Khmag, A. Hassan, and S. Hashim, “Analysis on mel frequency cepstral coefficients and linear 	predictive cepstral 	coefficients as feature extraction on automatic accents identification,” International Journal of Applied 	Engineering Research, vol. 11, pp. 7301–7307, 06 	2016.</a:t>
            </a:r>
            <a:endParaRPr lang="en-US" altLang="en-US" sz="2800" dirty="0">
              <a:solidFill>
                <a:schemeClr val="bg1"/>
              </a:solidFill>
              <a:sym typeface="+mn-ea"/>
            </a:endParaRPr>
          </a:p>
          <a:p>
            <a:pPr marL="0" indent="0" algn="just">
              <a:buNone/>
            </a:pPr>
            <a:r>
              <a:rPr lang="en-US" altLang="en-US" sz="2800" dirty="0">
                <a:solidFill>
                  <a:schemeClr val="bg1"/>
                </a:solidFill>
                <a:sym typeface="+mn-ea"/>
              </a:rPr>
              <a:t>[11] 	Q. Dong, Y. Liu, and X. Liu, “Drone sound detection system based on feature result-level fusion using deep learning,” Multimedia 	Tools and Applications, vol. 	82, no. 1, pp. 149–171, 2023.</a:t>
            </a:r>
            <a:endParaRPr lang="en-US" altLang="en-US" sz="2800" dirty="0">
              <a:solidFill>
                <a:schemeClr val="bg1"/>
              </a:solidFill>
              <a:sym typeface="+mn-ea"/>
            </a:endParaRPr>
          </a:p>
          <a:p>
            <a:pPr marL="0" indent="0" algn="just">
              <a:buNone/>
            </a:pPr>
            <a:r>
              <a:rPr lang="en-US" altLang="en-US" sz="2800" dirty="0">
                <a:solidFill>
                  <a:schemeClr val="bg1"/>
                </a:solidFill>
                <a:sym typeface="+mn-ea"/>
              </a:rPr>
              <a:t>[12]	 E. Akbal, A. Akbal, S. Dogan, and T. Tuncer, “An automated accurate sound-based amateur drone detection method based on skinny 	pattern,” Digital Signal 	Processing, vol. 136, p. 104012, 2023. [Online]. Available: 	https://www.sciencedirect.com/science/article/pii/S1051200423001070</a:t>
            </a:r>
            <a:endParaRPr lang="en-US" altLang="en-US" sz="2800" dirty="0">
              <a:solidFill>
                <a:schemeClr val="bg1"/>
              </a:solidFill>
              <a:sym typeface="+mn-ea"/>
            </a:endParaRPr>
          </a:p>
          <a:p>
            <a:pPr marL="0" indent="0" algn="just">
              <a:buNone/>
            </a:pPr>
            <a:r>
              <a:rPr lang="en-US" altLang="en-US" sz="2800" dirty="0">
                <a:solidFill>
                  <a:schemeClr val="bg1"/>
                </a:solidFill>
                <a:sym typeface="+mn-ea"/>
              </a:rPr>
              <a:t>[13]	 H. Lei, R. Gadgil, S. K. Amgothu, and D. Kar, “Uav audio detection and identification using short-time fourier transform spectrograms 	with deep learning models,” in 2025 International Conference on UnmannedAircraft Systems (ICUAS), 2025, pp. 1043–1048.</a:t>
            </a:r>
            <a:endParaRPr lang="en-US" altLang="en-US" sz="2800" dirty="0">
              <a:solidFill>
                <a:schemeClr val="bg1"/>
              </a:solidFill>
              <a:sym typeface="+mn-ea"/>
            </a:endParaRPr>
          </a:p>
          <a:p>
            <a:pPr marL="0" indent="0" algn="just">
              <a:buNone/>
            </a:pPr>
            <a:r>
              <a:rPr lang="en-US" altLang="en-US" sz="2800" dirty="0">
                <a:solidFill>
                  <a:schemeClr val="bg1"/>
                </a:solidFill>
                <a:sym typeface="+mn-ea"/>
              </a:rPr>
              <a:t>[14]	R. Chatterjee, P. Bishwas, S. Chakrabarty, and T. Bandyopadhyay, “South asian sounds: Audio classification,” in 2024 4th 	International Conference on Computer, Communication, Control &amp; Information Technology (C3IT), 2024, pp. 1–6.</a:t>
            </a:r>
            <a:endParaRPr lang="en-US" altLang="en-US" sz="2800" dirty="0">
              <a:solidFill>
                <a:schemeClr val="bg1"/>
              </a:solidFill>
              <a:sym typeface="+mn-ea"/>
            </a:endParaRPr>
          </a:p>
          <a:p>
            <a:pPr marL="0" indent="0" algn="just">
              <a:buNone/>
            </a:pPr>
            <a:r>
              <a:rPr lang="en-US" altLang="en-US" sz="2800" dirty="0">
                <a:solidFill>
                  <a:schemeClr val="bg1"/>
                </a:solidFill>
                <a:sym typeface="+mn-ea"/>
              </a:rPr>
              <a:t>[15]	K. J. Piczak, “Esc: Dataset for environmental sound classification,” in Proceedings of the 23rd ACM international conference on 	Multimedia, 2015, pp. 1015–1018.</a:t>
            </a:r>
            <a:endParaRPr lang="en-US" altLang="en-US" sz="2800" dirty="0">
              <a:solidFill>
                <a:schemeClr val="bg1"/>
              </a:solidFill>
              <a:sym typeface="+mn-e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505200" y="419100"/>
            <a:ext cx="11089005" cy="1411605"/>
          </a:xfrm>
          <a:prstGeom prst="rect">
            <a:avLst/>
          </a:prstGeom>
          <a:noFill/>
        </p:spPr>
        <p:txBody>
          <a:bodyPr wrap="square" rtlCol="0" anchor="t">
            <a:noAutofit/>
          </a:bodyPr>
          <a:p>
            <a:pPr algn="ctr"/>
            <a:r>
              <a:rPr lang="en-US" sz="8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sym typeface="+mn-ea"/>
              </a:rPr>
              <a:t>THANK YOU</a:t>
            </a:r>
            <a:endParaRPr lang="en-US" sz="8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sym typeface="+mn-ea"/>
            </a:endParaRPr>
          </a:p>
        </p:txBody>
      </p:sp>
      <p:pic>
        <p:nvPicPr>
          <p:cNvPr id="6" name="Picture 5"/>
          <p:cNvPicPr/>
          <p:nvPr/>
        </p:nvPicPr>
        <p:blipFill>
          <a:blip r:embed="rId1"/>
          <a:stretch>
            <a:fillRect/>
          </a:stretch>
        </p:blipFill>
        <p:spPr>
          <a:xfrm>
            <a:off x="13944600" y="3535045"/>
            <a:ext cx="3573145" cy="3771900"/>
          </a:xfrm>
          <a:prstGeom prst="rect">
            <a:avLst/>
          </a:prstGeom>
        </p:spPr>
      </p:pic>
      <p:pic>
        <p:nvPicPr>
          <p:cNvPr id="7" name="Picture 6"/>
          <p:cNvPicPr/>
          <p:nvPr/>
        </p:nvPicPr>
        <p:blipFill>
          <a:blip r:embed="rId2"/>
          <a:stretch>
            <a:fillRect/>
          </a:stretch>
        </p:blipFill>
        <p:spPr>
          <a:xfrm>
            <a:off x="685800" y="3534410"/>
            <a:ext cx="3709035" cy="3774440"/>
          </a:xfrm>
          <a:prstGeom prst="rect">
            <a:avLst/>
          </a:prstGeom>
        </p:spPr>
      </p:pic>
      <p:pic>
        <p:nvPicPr>
          <p:cNvPr id="8" name="Picture 7"/>
          <p:cNvPicPr>
            <a:picLocks noChangeAspect="1"/>
          </p:cNvPicPr>
          <p:nvPr/>
        </p:nvPicPr>
        <p:blipFill>
          <a:blip r:embed="rId3"/>
          <a:stretch>
            <a:fillRect/>
          </a:stretch>
        </p:blipFill>
        <p:spPr>
          <a:xfrm>
            <a:off x="5257800" y="3543300"/>
            <a:ext cx="3487420" cy="3745230"/>
          </a:xfrm>
          <a:prstGeom prst="rect">
            <a:avLst/>
          </a:prstGeom>
        </p:spPr>
      </p:pic>
      <p:pic>
        <p:nvPicPr>
          <p:cNvPr id="9" name="Picture 8"/>
          <p:cNvPicPr>
            <a:picLocks noChangeAspect="1"/>
          </p:cNvPicPr>
          <p:nvPr/>
        </p:nvPicPr>
        <p:blipFill>
          <a:blip r:embed="rId4"/>
          <a:stretch>
            <a:fillRect/>
          </a:stretch>
        </p:blipFill>
        <p:spPr>
          <a:xfrm>
            <a:off x="9601200" y="3534410"/>
            <a:ext cx="3421380" cy="3744595"/>
          </a:xfrm>
          <a:prstGeom prst="rect">
            <a:avLst/>
          </a:prstGeom>
        </p:spPr>
      </p:pic>
      <p:sp>
        <p:nvSpPr>
          <p:cNvPr id="10" name="Rectangles 9"/>
          <p:cNvSpPr/>
          <p:nvPr/>
        </p:nvSpPr>
        <p:spPr>
          <a:xfrm>
            <a:off x="661035" y="7505700"/>
            <a:ext cx="3733800" cy="954405"/>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sz="3200" b="1"/>
              <a:t>Rajdeep Chatterjee</a:t>
            </a:r>
            <a:endParaRPr lang="en-US" sz="2800"/>
          </a:p>
          <a:p>
            <a:pPr algn="ctr"/>
            <a:r>
              <a:rPr lang="en-US" altLang="en-US" sz="2800"/>
              <a:t>Associate Professor</a:t>
            </a:r>
            <a:endParaRPr lang="en-US" altLang="en-US" sz="2800"/>
          </a:p>
        </p:txBody>
      </p:sp>
      <p:sp>
        <p:nvSpPr>
          <p:cNvPr id="11" name="Rectangles 10"/>
          <p:cNvSpPr/>
          <p:nvPr/>
        </p:nvSpPr>
        <p:spPr>
          <a:xfrm>
            <a:off x="5334000" y="7581900"/>
            <a:ext cx="3429000" cy="685800"/>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en-US" sz="3200" b="1"/>
              <a:t>Sudip Chakrabarty</a:t>
            </a:r>
            <a:endParaRPr lang="en-US" altLang="en-US" sz="3200" b="1"/>
          </a:p>
          <a:p>
            <a:pPr algn="ctr"/>
            <a:r>
              <a:rPr lang="en-US" altLang="en-US" sz="2800"/>
              <a:t>Student</a:t>
            </a:r>
            <a:endParaRPr lang="en-US" altLang="en-US" sz="2800"/>
          </a:p>
        </p:txBody>
      </p:sp>
      <p:sp>
        <p:nvSpPr>
          <p:cNvPr id="12" name="Rectangles 11"/>
          <p:cNvSpPr/>
          <p:nvPr/>
        </p:nvSpPr>
        <p:spPr>
          <a:xfrm>
            <a:off x="9565005" y="7581900"/>
            <a:ext cx="3502025" cy="762000"/>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sz="3200" b="1"/>
              <a:t>Trishaani Acharjee</a:t>
            </a:r>
            <a:endParaRPr lang="en-US" sz="3200" b="1"/>
          </a:p>
          <a:p>
            <a:pPr algn="ctr"/>
            <a:r>
              <a:rPr lang="en-US" sz="2800"/>
              <a:t>PhD Scholar</a:t>
            </a:r>
            <a:endParaRPr lang="en-US" sz="2800"/>
          </a:p>
        </p:txBody>
      </p:sp>
      <p:sp>
        <p:nvSpPr>
          <p:cNvPr id="13" name="Rectangles 12"/>
          <p:cNvSpPr/>
          <p:nvPr/>
        </p:nvSpPr>
        <p:spPr>
          <a:xfrm>
            <a:off x="13792200" y="7449820"/>
            <a:ext cx="3543300" cy="838200"/>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en-US" sz="3200" b="1"/>
              <a:t>Deepanjali Mishra</a:t>
            </a:r>
            <a:endParaRPr lang="en-US" altLang="en-US" sz="3200" b="1"/>
          </a:p>
          <a:p>
            <a:pPr algn="ctr"/>
            <a:r>
              <a:rPr lang="en-US" altLang="en-US" sz="2800"/>
              <a:t>Associate Professor</a:t>
            </a:r>
            <a:endParaRPr lang="en-US" altLang="en-US" sz="2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p:txBody>
          <a:bodyPr/>
          <a:lstStyle/>
          <a:p>
            <a:r>
              <a:rPr lang="en-US" b="1">
                <a:solidFill>
                  <a:schemeClr val="bg1"/>
                </a:solidFill>
                <a:sym typeface="+mn-ea"/>
              </a:rPr>
              <a:t>Introduction													(1/2)</a:t>
            </a:r>
            <a:endParaRPr lang="en-US" b="1" dirty="0">
              <a:solidFill>
                <a:schemeClr val="bg1"/>
              </a:solidFill>
              <a:sym typeface="+mn-ea"/>
            </a:endParaRPr>
          </a:p>
        </p:txBody>
      </p:sp>
      <p:sp>
        <p:nvSpPr>
          <p:cNvPr id="8" name="Content Placeholder 7"/>
          <p:cNvSpPr>
            <a:spLocks noGrp="1"/>
          </p:cNvSpPr>
          <p:nvPr>
            <p:ph idx="1"/>
          </p:nvPr>
        </p:nvSpPr>
        <p:spPr>
          <a:xfrm>
            <a:off x="1028700" y="2715895"/>
            <a:ext cx="15197455" cy="5970905"/>
          </a:xfrm>
        </p:spPr>
        <p:txBody>
          <a:bodyPr/>
          <a:lstStyle/>
          <a:p>
            <a:pPr algn="just"/>
            <a:r>
              <a:rPr lang="en-US" altLang="en-US" sz="2800">
                <a:solidFill>
                  <a:schemeClr val="bg1"/>
                </a:solidFill>
                <a:sym typeface="+mn-ea"/>
              </a:rPr>
              <a:t>Drones are now widely used across sectors such as delivery, agriculture, surveillance, and public safety. However, unauthorized drone activity poses significant security risks in sensitive areas including airports, stadiums, and military zones [1, 2].</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Conventional detection systems face several challenges. Radar often fails to detect small, low-flying drones, while vision-based systems are limited by lighting, weather, and occlusions. Additionally, these systems are costly and require substantial infrastructure [3,4].</a:t>
            </a:r>
            <a:endParaRPr lang="en-US" altLang="en-US" sz="2800">
              <a:solidFill>
                <a:schemeClr val="bg1"/>
              </a:solidFill>
            </a:endParaRPr>
          </a:p>
          <a:p>
            <a:pPr marL="0" indent="0" algn="just">
              <a:buNone/>
            </a:pPr>
            <a:endParaRPr lang="en-US" altLang="en-US" sz="2800">
              <a:solidFill>
                <a:schemeClr val="bg1"/>
              </a:solidFill>
            </a:endParaRPr>
          </a:p>
          <a:p>
            <a:pPr algn="just"/>
            <a:endParaRPr lang="en-US" altLang="en-US" sz="28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Introduction													(2/2)</a:t>
            </a:r>
            <a:endParaRPr lang="en-US" b="1"/>
          </a:p>
        </p:txBody>
      </p:sp>
      <p:sp>
        <p:nvSpPr>
          <p:cNvPr id="3" name="Content Placeholder 2"/>
          <p:cNvSpPr>
            <a:spLocks noGrp="1"/>
          </p:cNvSpPr>
          <p:nvPr>
            <p:ph idx="1"/>
          </p:nvPr>
        </p:nvSpPr>
        <p:spPr>
          <a:xfrm>
            <a:off x="1028700" y="3213100"/>
            <a:ext cx="15197455" cy="6125845"/>
          </a:xfrm>
        </p:spPr>
        <p:txBody>
          <a:bodyPr/>
          <a:p>
            <a:r>
              <a:rPr sz="2800">
                <a:sym typeface="+mn-ea"/>
              </a:rPr>
              <a:t>Radar fails for small drones</a:t>
            </a:r>
            <a:r>
              <a:rPr lang="en-US" sz="2800">
                <a:sym typeface="+mn-ea"/>
              </a:rPr>
              <a:t>.</a:t>
            </a:r>
            <a:endParaRPr lang="en-US" sz="2800">
              <a:sym typeface="+mn-ea"/>
            </a:endParaRPr>
          </a:p>
          <a:p>
            <a:endParaRPr sz="2800">
              <a:sym typeface="+mn-ea"/>
            </a:endParaRPr>
          </a:p>
          <a:p>
            <a:r>
              <a:rPr sz="2800">
                <a:sym typeface="+mn-ea"/>
              </a:rPr>
              <a:t>Cameras fail in bad light</a:t>
            </a:r>
            <a:r>
              <a:rPr lang="en-US" sz="2800">
                <a:sym typeface="+mn-ea"/>
              </a:rPr>
              <a:t>.</a:t>
            </a:r>
            <a:endParaRPr lang="en-US" sz="2800">
              <a:sym typeface="+mn-ea"/>
            </a:endParaRPr>
          </a:p>
          <a:p>
            <a:endParaRPr sz="2800">
              <a:sym typeface="+mn-ea"/>
            </a:endParaRPr>
          </a:p>
          <a:p>
            <a:r>
              <a:rPr sz="2800">
                <a:sym typeface="+mn-ea"/>
              </a:rPr>
              <a:t>Infrared limited</a:t>
            </a:r>
            <a:r>
              <a:rPr lang="en-US" sz="2800">
                <a:sym typeface="+mn-ea"/>
              </a:rPr>
              <a:t>.</a:t>
            </a:r>
            <a:endParaRPr lang="en-US" sz="2800">
              <a:sym typeface="+mn-ea"/>
            </a:endParaRPr>
          </a:p>
          <a:p>
            <a:endParaRPr sz="2800">
              <a:sym typeface="+mn-ea"/>
            </a:endParaRPr>
          </a:p>
          <a:p>
            <a:r>
              <a:rPr sz="2800">
                <a:sym typeface="+mn-ea"/>
              </a:rPr>
              <a:t>High cost</a:t>
            </a:r>
            <a:r>
              <a:rPr lang="en-US" sz="2800">
                <a:sym typeface="+mn-ea"/>
              </a:rPr>
              <a:t>.</a:t>
            </a:r>
            <a:endParaRPr sz="2800">
              <a:sym typeface="+mn-ea"/>
            </a:endParaRPr>
          </a:p>
          <a:p>
            <a:endParaRPr lang="en-US" sz="2800"/>
          </a:p>
          <a:p>
            <a:endParaRPr lang="en-US" sz="2800"/>
          </a:p>
        </p:txBody>
      </p:sp>
      <p:sp>
        <p:nvSpPr>
          <p:cNvPr id="4" name="Rectangles 3"/>
          <p:cNvSpPr/>
          <p:nvPr/>
        </p:nvSpPr>
        <p:spPr>
          <a:xfrm>
            <a:off x="1447800" y="2628900"/>
            <a:ext cx="4800600" cy="914400"/>
          </a:xfrm>
          <a:prstGeom prst="rect">
            <a:avLst/>
          </a:prstGeom>
          <a:ln>
            <a:noFill/>
          </a:ln>
        </p:spPr>
        <p:style>
          <a:lnRef idx="2">
            <a:schemeClr val="accent1"/>
          </a:lnRef>
          <a:fillRef idx="0">
            <a:srgbClr val="FFFFFF"/>
          </a:fillRef>
          <a:effectRef idx="0">
            <a:srgbClr val="FFFFFF"/>
          </a:effectRef>
          <a:fontRef idx="minor">
            <a:schemeClr val="tx1"/>
          </a:fontRef>
        </p:style>
        <p:txBody>
          <a:bodyPr rtlCol="0" anchor="ctr"/>
          <a:p>
            <a:pPr algn="ctr"/>
            <a:r>
              <a:rPr sz="3200" u="sng">
                <a:sym typeface="+mn-ea"/>
              </a:rPr>
              <a:t>Limits of Existing Methods</a:t>
            </a:r>
            <a:endParaRPr lang="en-US" sz="3200" u="sng"/>
          </a:p>
          <a:p>
            <a:pPr algn="ctr"/>
            <a:endParaRPr lang="en-US" sz="3200" u="sng"/>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120052">
                <a:alpha val="100000"/>
              </a:srgbClr>
            </a:gs>
            <a:gs pos="100000">
              <a:srgbClr val="2F61BD">
                <a:alpha val="100000"/>
              </a:srgbClr>
            </a:gs>
          </a:gsLst>
          <a:lin ang="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p>
            <a:r>
              <a:rPr lang="en-US" b="1">
                <a:sym typeface="+mn-ea"/>
              </a:rPr>
              <a:t>Objective and Motivation</a:t>
            </a:r>
            <a:endParaRPr lang="en-US" b="1"/>
          </a:p>
        </p:txBody>
      </p:sp>
      <p:sp>
        <p:nvSpPr>
          <p:cNvPr id="3" name="Content Placeholder 2"/>
          <p:cNvSpPr>
            <a:spLocks noGrp="1"/>
          </p:cNvSpPr>
          <p:nvPr>
            <p:ph idx="1"/>
          </p:nvPr>
        </p:nvSpPr>
        <p:spPr>
          <a:xfrm>
            <a:off x="1028702" y="3924301"/>
            <a:ext cx="15197138" cy="5473700"/>
          </a:xfrm>
        </p:spPr>
        <p:txBody>
          <a:bodyPr>
            <a:noAutofit/>
          </a:bodyPr>
          <a:p>
            <a:pPr algn="just"/>
            <a:r>
              <a:rPr lang="en-US" sz="2800">
                <a:sym typeface="+mn-ea"/>
              </a:rPr>
              <a:t>Objective:</a:t>
            </a:r>
            <a:endParaRPr lang="en-US" sz="2800"/>
          </a:p>
          <a:p>
            <a:pPr lvl="1" algn="just"/>
            <a:r>
              <a:rPr lang="en-US" altLang="en-US" sz="2800">
                <a:sym typeface="+mn-ea"/>
              </a:rPr>
              <a:t>To design an audio-based deep learning framework for reliable drone detection.</a:t>
            </a:r>
            <a:endParaRPr lang="en-US" altLang="en-US" sz="2800"/>
          </a:p>
          <a:p>
            <a:pPr lvl="1" algn="just"/>
            <a:r>
              <a:rPr lang="en-US" altLang="en-US" sz="2800">
                <a:sym typeface="+mn-ea"/>
              </a:rPr>
              <a:t>To fuse complementary acoustic features to improve detection accuracy and robustness.</a:t>
            </a:r>
            <a:endParaRPr lang="en-US" altLang="en-US" sz="2800"/>
          </a:p>
          <a:p>
            <a:pPr lvl="1" algn="just"/>
            <a:r>
              <a:rPr lang="en-US" altLang="en-US" sz="2800">
                <a:sym typeface="+mn-ea"/>
              </a:rPr>
              <a:t>To achieve high performance across both binary and multiclass drone detection tasks.</a:t>
            </a:r>
            <a:endParaRPr lang="en-US" altLang="en-US" sz="2800"/>
          </a:p>
          <a:p>
            <a:pPr marL="457200" lvl="1" indent="0" algn="just">
              <a:buNone/>
            </a:pPr>
            <a:endParaRPr lang="en-US" altLang="en-US" sz="2800"/>
          </a:p>
          <a:p>
            <a:pPr lvl="0" algn="just"/>
            <a:r>
              <a:rPr lang="en-US" altLang="en-US" sz="2800">
                <a:sym typeface="+mn-ea"/>
              </a:rPr>
              <a:t>Motivation:</a:t>
            </a:r>
            <a:endParaRPr lang="en-US" altLang="en-US" sz="2800"/>
          </a:p>
          <a:p>
            <a:pPr lvl="1" algn="just"/>
            <a:r>
              <a:rPr lang="en-US" altLang="en-US" sz="2800">
                <a:sym typeface="+mn-ea"/>
              </a:rPr>
              <a:t>Unauthorized drone activity poses serious security threats in restricted and sensitive areas.</a:t>
            </a:r>
            <a:endParaRPr lang="en-US" altLang="en-US" sz="2800"/>
          </a:p>
          <a:p>
            <a:pPr lvl="1" algn="just"/>
            <a:r>
              <a:rPr lang="en-US" altLang="en-US" sz="2800">
                <a:sym typeface="+mn-ea"/>
              </a:rPr>
              <a:t>Radar and vision based detection systems struggle under real-world conditions and are costly to deploy.</a:t>
            </a:r>
            <a:endParaRPr lang="en-US" altLang="en-US" sz="2800"/>
          </a:p>
          <a:p>
            <a:pPr lvl="1" algn="just"/>
            <a:r>
              <a:rPr lang="en-US" altLang="en-US" sz="2800">
                <a:sym typeface="+mn-ea"/>
              </a:rPr>
              <a:t>Acoustic detection offers a low-cost alternative but requires robust modeling to handle noise and variability.</a:t>
            </a:r>
            <a:endParaRPr lang="en-US" altLang="en-US" sz="2800"/>
          </a:p>
          <a:p>
            <a:pPr lvl="1" algn="just"/>
            <a:endParaRPr lang="en-US" altLang="en-US" sz="2800"/>
          </a:p>
          <a:p>
            <a:pPr algn="just"/>
            <a:endParaRPr lang="en-US" altLang="en-US" sz="2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Content Placeholder 6"/>
          <p:cNvSpPr>
            <a:spLocks noGrp="1"/>
          </p:cNvSpPr>
          <p:nvPr>
            <p:ph idx="1"/>
          </p:nvPr>
        </p:nvSpPr>
        <p:spPr/>
        <p:txBody>
          <a:bodyPr>
            <a:normAutofit lnSpcReduction="10000"/>
          </a:bodyPr>
          <a:p>
            <a:pPr algn="just"/>
            <a:r>
              <a:rPr lang="en-US" altLang="en-US" sz="2800">
                <a:solidFill>
                  <a:schemeClr val="bg1"/>
                </a:solidFill>
                <a:sym typeface="+mn-ea"/>
              </a:rPr>
              <a:t>S. Al-Emadi, A. Al-Ali, A. Mohammad, and A. Al-Ali, “</a:t>
            </a:r>
            <a:r>
              <a:rPr lang="en-US" altLang="en-US" sz="2800" b="1">
                <a:solidFill>
                  <a:schemeClr val="bg1"/>
                </a:solidFill>
                <a:sym typeface="+mn-ea"/>
              </a:rPr>
              <a:t>Audio based drone detection and identification using deep learning</a:t>
            </a:r>
            <a:r>
              <a:rPr lang="en-US" altLang="en-US" sz="2800">
                <a:solidFill>
                  <a:schemeClr val="bg1"/>
                </a:solidFill>
                <a:sym typeface="+mn-ea"/>
              </a:rPr>
              <a:t>,” in 2019 15th International Wireless Communications &amp; Mobile Computing Conference (IWCMC). IEEE, 2019, pp. 459–464. [5]</a:t>
            </a:r>
            <a:endParaRPr lang="en-US" altLang="en-US" sz="2800">
              <a:solidFill>
                <a:schemeClr val="bg1"/>
              </a:solidFill>
            </a:endParaRPr>
          </a:p>
          <a:p>
            <a:pPr algn="just"/>
            <a:endParaRPr lang="en-US" altLang="en-US" sz="2800">
              <a:solidFill>
                <a:schemeClr val="bg1"/>
              </a:solidFill>
            </a:endParaRPr>
          </a:p>
          <a:p>
            <a:pPr lvl="1" algn="just"/>
            <a:r>
              <a:rPr lang="en-US" altLang="en-US" sz="2800">
                <a:solidFill>
                  <a:schemeClr val="bg1"/>
                </a:solidFill>
                <a:sym typeface="+mn-ea"/>
              </a:rPr>
              <a:t>Proposed a deep learning framework using acoustic fingerprints extracted from recorded drone audio.</a:t>
            </a:r>
            <a:endParaRPr lang="en-US" altLang="en-US" sz="2800">
              <a:solidFill>
                <a:schemeClr val="bg1"/>
              </a:solidFill>
              <a:sym typeface="+mn-ea"/>
            </a:endParaRPr>
          </a:p>
          <a:p>
            <a:pPr lvl="1" algn="just"/>
            <a:endParaRPr lang="en-US" altLang="en-US" sz="2800">
              <a:solidFill>
                <a:schemeClr val="bg1"/>
              </a:solidFill>
            </a:endParaRPr>
          </a:p>
          <a:p>
            <a:pPr lvl="1" algn="just"/>
            <a:r>
              <a:rPr lang="en-US" altLang="en-US" sz="2800">
                <a:solidFill>
                  <a:schemeClr val="bg1"/>
                </a:solidFill>
                <a:sym typeface="+mn-ea"/>
              </a:rPr>
              <a:t>Demonstrated effective drone detection and identification using sound-only data.</a:t>
            </a:r>
            <a:endParaRPr lang="en-US" altLang="en-US" sz="2800">
              <a:solidFill>
                <a:schemeClr val="bg1"/>
              </a:solidFill>
              <a:sym typeface="+mn-ea"/>
            </a:endParaRPr>
          </a:p>
          <a:p>
            <a:pPr lvl="1" algn="just"/>
            <a:endParaRPr lang="en-US" altLang="en-US" sz="2800">
              <a:solidFill>
                <a:schemeClr val="bg1"/>
              </a:solidFill>
            </a:endParaRPr>
          </a:p>
          <a:p>
            <a:pPr lvl="1" algn="just"/>
            <a:r>
              <a:rPr lang="en-US" altLang="en-US" sz="2800">
                <a:solidFill>
                  <a:schemeClr val="bg1"/>
                </a:solidFill>
                <a:sym typeface="+mn-ea"/>
              </a:rPr>
              <a:t>Performance was strong in controlled settings but showed sensitivity to environmental noise.</a:t>
            </a:r>
            <a:endParaRPr lang="en-US" altLang="en-US" sz="2800">
              <a:solidFill>
                <a:schemeClr val="bg1"/>
              </a:solidFill>
            </a:endParaRPr>
          </a:p>
          <a:p>
            <a:pPr algn="just"/>
            <a:endParaRPr lang="en-US" altLang="en-US" sz="2800">
              <a:solidFill>
                <a:schemeClr val="bg1"/>
              </a:solidFill>
            </a:endParaRPr>
          </a:p>
        </p:txBody>
      </p:sp>
      <p:sp>
        <p:nvSpPr>
          <p:cNvPr id="6" name="Title 5"/>
          <p:cNvSpPr>
            <a:spLocks noGrp="1"/>
          </p:cNvSpPr>
          <p:nvPr>
            <p:ph type="title"/>
          </p:nvPr>
        </p:nvSpPr>
        <p:spPr/>
        <p:txBody>
          <a:bodyPr/>
          <a:lstStyle/>
          <a:p>
            <a:r>
              <a:rPr lang="en-US" b="1">
                <a:solidFill>
                  <a:schemeClr val="bg1"/>
                </a:solidFill>
                <a:sym typeface="+mn-ea"/>
              </a:rPr>
              <a:t>Literature Survey											(1/3)</a:t>
            </a:r>
            <a:endParaRPr lang="en-US" b="1" dirty="0">
              <a:solidFill>
                <a:schemeClr val="bg1"/>
              </a:solidFill>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Content Placeholder 6"/>
          <p:cNvSpPr>
            <a:spLocks noGrp="1"/>
          </p:cNvSpPr>
          <p:nvPr>
            <p:ph idx="1"/>
          </p:nvPr>
        </p:nvSpPr>
        <p:spPr/>
        <p:txBody>
          <a:bodyPr>
            <a:normAutofit lnSpcReduction="10000"/>
          </a:bodyPr>
          <a:p>
            <a:pPr algn="just"/>
            <a:r>
              <a:rPr lang="en-US" altLang="en-US" sz="2800">
                <a:solidFill>
                  <a:schemeClr val="bg1"/>
                </a:solidFill>
                <a:sym typeface="+mn-ea"/>
              </a:rPr>
              <a:t>I. Alla, H. B. Olou, V. Loscri, and M. Levorato, “</a:t>
            </a:r>
            <a:r>
              <a:rPr lang="en-US" altLang="en-US" sz="2800" b="1">
                <a:solidFill>
                  <a:schemeClr val="bg1"/>
                </a:solidFill>
                <a:sym typeface="+mn-ea"/>
              </a:rPr>
              <a:t>From sound to sight: Audio-visual fusion and deep learning for drone detection</a:t>
            </a:r>
            <a:r>
              <a:rPr lang="en-US" altLang="en-US" sz="2800">
                <a:solidFill>
                  <a:schemeClr val="bg1"/>
                </a:solidFill>
                <a:sym typeface="+mn-ea"/>
              </a:rPr>
              <a:t>,” in Proceedings of the 17th acm conference on security and privacy in wireless and mobile networks, 2024, pp. 123–133. [6]</a:t>
            </a:r>
            <a:endParaRPr lang="en-US" altLang="en-US" sz="2800">
              <a:solidFill>
                <a:schemeClr val="bg1"/>
              </a:solidFill>
            </a:endParaRPr>
          </a:p>
          <a:p>
            <a:pPr algn="just"/>
            <a:endParaRPr lang="en-US" altLang="en-US" sz="2800">
              <a:solidFill>
                <a:schemeClr val="bg1"/>
              </a:solidFill>
            </a:endParaRPr>
          </a:p>
          <a:p>
            <a:pPr lvl="1" algn="just"/>
            <a:r>
              <a:rPr lang="en-US" altLang="en-US" sz="2800">
                <a:solidFill>
                  <a:schemeClr val="bg1"/>
                </a:solidFill>
                <a:sym typeface="+mn-ea"/>
              </a:rPr>
              <a:t>Introduced an audio-visual fusion approach combining CRNN for audio and YOLOv5 for visual detection.</a:t>
            </a:r>
            <a:endParaRPr lang="en-US" altLang="en-US" sz="2800">
              <a:solidFill>
                <a:schemeClr val="bg1"/>
              </a:solidFill>
            </a:endParaRPr>
          </a:p>
          <a:p>
            <a:pPr lvl="1" algn="just"/>
            <a:endParaRPr lang="en-US" altLang="en-US" sz="2800">
              <a:solidFill>
                <a:schemeClr val="bg1"/>
              </a:solidFill>
            </a:endParaRPr>
          </a:p>
          <a:p>
            <a:pPr lvl="1" algn="just"/>
            <a:r>
              <a:rPr lang="en-US" altLang="en-US" sz="2800">
                <a:solidFill>
                  <a:schemeClr val="bg1"/>
                </a:solidFill>
                <a:sym typeface="+mn-ea"/>
              </a:rPr>
              <a:t>Achieved high detection accuracy by leveraging complementary modalities.</a:t>
            </a:r>
            <a:endParaRPr lang="en-US" altLang="en-US" sz="2800">
              <a:solidFill>
                <a:schemeClr val="bg1"/>
              </a:solidFill>
            </a:endParaRPr>
          </a:p>
          <a:p>
            <a:pPr lvl="1" algn="just"/>
            <a:endParaRPr lang="en-US" altLang="en-US" sz="2800">
              <a:solidFill>
                <a:schemeClr val="bg1"/>
              </a:solidFill>
            </a:endParaRPr>
          </a:p>
          <a:p>
            <a:pPr lvl="1" algn="just"/>
            <a:r>
              <a:rPr lang="en-US" altLang="en-US" sz="2800">
                <a:solidFill>
                  <a:schemeClr val="bg1"/>
                </a:solidFill>
                <a:sym typeface="+mn-ea"/>
              </a:rPr>
              <a:t>Reliance on both audio and visual inputs limits robustness when either modality is degraded.</a:t>
            </a:r>
            <a:endParaRPr lang="en-US" altLang="en-US" sz="2800">
              <a:solidFill>
                <a:schemeClr val="bg1"/>
              </a:solidFill>
              <a:sym typeface="+mn-ea"/>
            </a:endParaRPr>
          </a:p>
        </p:txBody>
      </p:sp>
      <p:sp>
        <p:nvSpPr>
          <p:cNvPr id="6" name="Title 5"/>
          <p:cNvSpPr>
            <a:spLocks noGrp="1"/>
          </p:cNvSpPr>
          <p:nvPr>
            <p:ph type="title"/>
          </p:nvPr>
        </p:nvSpPr>
        <p:spPr/>
        <p:txBody>
          <a:bodyPr/>
          <a:lstStyle/>
          <a:p>
            <a:r>
              <a:rPr lang="en-US" b="1">
                <a:solidFill>
                  <a:schemeClr val="bg1"/>
                </a:solidFill>
                <a:sym typeface="+mn-ea"/>
              </a:rPr>
              <a:t>Literature Survey											(2/3)</a:t>
            </a:r>
            <a:endParaRPr lang="en-US" b="1" dirty="0">
              <a:solidFill>
                <a:schemeClr val="bg1"/>
              </a:solidFill>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914401"/>
            <a:ext cx="15197138" cy="2184401"/>
          </a:xfrm>
        </p:spPr>
        <p:txBody>
          <a:bodyPr/>
          <a:lstStyle/>
          <a:p>
            <a:r>
              <a:rPr lang="en-US" b="1">
                <a:solidFill>
                  <a:schemeClr val="bg1"/>
                </a:solidFill>
                <a:sym typeface="+mn-ea"/>
              </a:rPr>
              <a:t>Literature Survey											(3/3)</a:t>
            </a:r>
            <a:endParaRPr lang="en-IN" b="1" dirty="0">
              <a:solidFill>
                <a:schemeClr val="bg1"/>
              </a:solidFill>
            </a:endParaRPr>
          </a:p>
        </p:txBody>
      </p:sp>
      <p:sp>
        <p:nvSpPr>
          <p:cNvPr id="8" name="Content Placeholder 7"/>
          <p:cNvSpPr>
            <a:spLocks noGrp="1"/>
          </p:cNvSpPr>
          <p:nvPr>
            <p:ph idx="1"/>
          </p:nvPr>
        </p:nvSpPr>
        <p:spPr/>
        <p:txBody>
          <a:bodyPr/>
          <a:lstStyle/>
          <a:p>
            <a:pPr algn="just"/>
            <a:r>
              <a:rPr lang="en-US" altLang="en-US" sz="2800">
                <a:solidFill>
                  <a:schemeClr val="bg1"/>
                </a:solidFill>
                <a:sym typeface="+mn-ea"/>
              </a:rPr>
              <a:t>M. Z. Anwar, Z. Kaleem, and A. Jamalipour, “</a:t>
            </a:r>
            <a:r>
              <a:rPr lang="en-US" altLang="en-US" sz="2800" b="1">
                <a:solidFill>
                  <a:schemeClr val="bg1"/>
                </a:solidFill>
                <a:sym typeface="+mn-ea"/>
              </a:rPr>
              <a:t>Machine learning inspired sound-based amateur drone detection for public safety applications</a:t>
            </a:r>
            <a:r>
              <a:rPr lang="en-US" altLang="en-US" sz="2800">
                <a:solidFill>
                  <a:schemeClr val="bg1"/>
                </a:solidFill>
                <a:sym typeface="+mn-ea"/>
              </a:rPr>
              <a:t>,” IEEE Transactions on Vehicular Technology, vol. 68, no. 3, pp. 2526-2534, 2019. [7]</a:t>
            </a:r>
            <a:endParaRPr lang="en-US" altLang="en-US" sz="2800">
              <a:solidFill>
                <a:schemeClr val="bg1"/>
              </a:solidFill>
            </a:endParaRPr>
          </a:p>
          <a:p>
            <a:pPr algn="just"/>
            <a:endParaRPr lang="en-US" altLang="en-US" sz="2800">
              <a:solidFill>
                <a:schemeClr val="bg1"/>
              </a:solidFill>
            </a:endParaRPr>
          </a:p>
          <a:p>
            <a:pPr lvl="1" algn="just"/>
            <a:r>
              <a:rPr lang="en-US" altLang="en-US" sz="2800">
                <a:solidFill>
                  <a:schemeClr val="bg1"/>
                </a:solidFill>
                <a:sym typeface="+mn-ea"/>
              </a:rPr>
              <a:t>Utilized MFCC and LPCC features with SVM classifiers for drone detection.</a:t>
            </a:r>
            <a:endParaRPr lang="en-US" altLang="en-US" sz="2800">
              <a:solidFill>
                <a:schemeClr val="bg1"/>
              </a:solidFill>
            </a:endParaRPr>
          </a:p>
          <a:p>
            <a:pPr lvl="1" algn="just"/>
            <a:endParaRPr lang="en-US" altLang="en-US" sz="2800">
              <a:solidFill>
                <a:schemeClr val="bg1"/>
              </a:solidFill>
            </a:endParaRPr>
          </a:p>
          <a:p>
            <a:pPr lvl="1" algn="just"/>
            <a:r>
              <a:rPr lang="en-US" altLang="en-US" sz="2800">
                <a:solidFill>
                  <a:schemeClr val="bg1"/>
                </a:solidFill>
                <a:sym typeface="+mn-ea"/>
              </a:rPr>
              <a:t>Achieved high accuracy on amateur drone sounds.</a:t>
            </a:r>
            <a:endParaRPr lang="en-US" altLang="en-US" sz="2800">
              <a:solidFill>
                <a:schemeClr val="bg1"/>
              </a:solidFill>
            </a:endParaRPr>
          </a:p>
          <a:p>
            <a:pPr lvl="1" algn="just"/>
            <a:endParaRPr lang="en-US" altLang="en-US" sz="2800">
              <a:solidFill>
                <a:schemeClr val="bg1"/>
              </a:solidFill>
            </a:endParaRPr>
          </a:p>
          <a:p>
            <a:pPr lvl="1" algn="just"/>
            <a:r>
              <a:rPr lang="en-US" altLang="en-US" sz="2800">
                <a:solidFill>
                  <a:schemeClr val="bg1"/>
                </a:solidFill>
                <a:sym typeface="+mn-ea"/>
              </a:rPr>
              <a:t>Performance degraded in noisy environments, highlighting limited real-world generalization.</a:t>
            </a:r>
            <a:endParaRPr lang="en-US" altLang="en-US" sz="2800">
              <a:solidFill>
                <a:schemeClr val="bg1"/>
              </a:solidFill>
            </a:endParaRPr>
          </a:p>
          <a:p>
            <a:pPr algn="just"/>
            <a:endParaRPr lang="en-US" altLang="en-US" sz="2800"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11544581" y="471513"/>
            <a:ext cx="5979943" cy="557187"/>
            <a:chOff x="0" y="0"/>
            <a:chExt cx="7973257" cy="742916"/>
          </a:xfrm>
        </p:grpSpPr>
        <p:sp>
          <p:nvSpPr>
            <p:cNvPr id="3" name="Freeform 3"/>
            <p:cNvSpPr/>
            <p:nvPr/>
          </p:nvSpPr>
          <p:spPr>
            <a:xfrm>
              <a:off x="0" y="128786"/>
              <a:ext cx="1827602" cy="576029"/>
            </a:xfrm>
            <a:custGeom>
              <a:avLst/>
              <a:gdLst/>
              <a:ahLst/>
              <a:cxnLst/>
              <a:rect l="l" t="t" r="r" b="b"/>
              <a:pathLst>
                <a:path w="1827602" h="576029">
                  <a:moveTo>
                    <a:pt x="0" y="0"/>
                  </a:moveTo>
                  <a:lnTo>
                    <a:pt x="1827602" y="0"/>
                  </a:lnTo>
                  <a:lnTo>
                    <a:pt x="1827602" y="576030"/>
                  </a:lnTo>
                  <a:lnTo>
                    <a:pt x="0" y="576030"/>
                  </a:lnTo>
                  <a:lnTo>
                    <a:pt x="0" y="0"/>
                  </a:lnTo>
                  <a:close/>
                </a:path>
              </a:pathLst>
            </a:custGeom>
            <a:blipFill>
              <a:blip r:embed="rId1"/>
              <a:stretch>
                <a:fillRect b="-8828"/>
              </a:stretch>
            </a:blipFill>
          </p:spPr>
        </p:sp>
        <p:sp>
          <p:nvSpPr>
            <p:cNvPr id="4" name="Freeform 4"/>
            <p:cNvSpPr/>
            <p:nvPr/>
          </p:nvSpPr>
          <p:spPr>
            <a:xfrm>
              <a:off x="2033584" y="0"/>
              <a:ext cx="2971663" cy="742916"/>
            </a:xfrm>
            <a:custGeom>
              <a:avLst/>
              <a:gdLst/>
              <a:ahLst/>
              <a:cxnLst/>
              <a:rect l="l" t="t" r="r" b="b"/>
              <a:pathLst>
                <a:path w="2971663" h="742916">
                  <a:moveTo>
                    <a:pt x="0" y="0"/>
                  </a:moveTo>
                  <a:lnTo>
                    <a:pt x="2971662" y="0"/>
                  </a:lnTo>
                  <a:lnTo>
                    <a:pt x="2971662" y="742916"/>
                  </a:lnTo>
                  <a:lnTo>
                    <a:pt x="0" y="742916"/>
                  </a:lnTo>
                  <a:lnTo>
                    <a:pt x="0" y="0"/>
                  </a:lnTo>
                  <a:close/>
                </a:path>
              </a:pathLst>
            </a:custGeom>
            <a:blipFill>
              <a:blip r:embed="rId2"/>
              <a:stretch>
                <a:fillRect/>
              </a:stretch>
            </a:blipFill>
          </p:spPr>
        </p:sp>
        <p:sp>
          <p:nvSpPr>
            <p:cNvPr id="5" name="Freeform 5"/>
            <p:cNvSpPr/>
            <p:nvPr/>
          </p:nvSpPr>
          <p:spPr>
            <a:xfrm>
              <a:off x="5211228" y="199436"/>
              <a:ext cx="2762029" cy="504070"/>
            </a:xfrm>
            <a:custGeom>
              <a:avLst/>
              <a:gdLst/>
              <a:ahLst/>
              <a:cxnLst/>
              <a:rect l="l" t="t" r="r" b="b"/>
              <a:pathLst>
                <a:path w="2762029" h="504070">
                  <a:moveTo>
                    <a:pt x="0" y="0"/>
                  </a:moveTo>
                  <a:lnTo>
                    <a:pt x="2762029" y="0"/>
                  </a:lnTo>
                  <a:lnTo>
                    <a:pt x="2762029" y="504071"/>
                  </a:lnTo>
                  <a:lnTo>
                    <a:pt x="0" y="504071"/>
                  </a:lnTo>
                  <a:lnTo>
                    <a:pt x="0" y="0"/>
                  </a:lnTo>
                  <a:close/>
                </a:path>
              </a:pathLst>
            </a:custGeom>
            <a:blipFill>
              <a:blip r:embed="rId3"/>
              <a:stretch>
                <a:fillRect/>
              </a:stretch>
            </a:blipFill>
          </p:spPr>
        </p:sp>
      </p:grpSp>
      <p:sp>
        <p:nvSpPr>
          <p:cNvPr id="7" name="Title 6"/>
          <p:cNvSpPr>
            <a:spLocks noGrp="1"/>
          </p:cNvSpPr>
          <p:nvPr>
            <p:ph type="title"/>
          </p:nvPr>
        </p:nvSpPr>
        <p:spPr>
          <a:xfrm>
            <a:off x="1028702" y="914401"/>
            <a:ext cx="15197138" cy="2184401"/>
          </a:xfrm>
        </p:spPr>
        <p:txBody>
          <a:bodyPr/>
          <a:lstStyle/>
          <a:p>
            <a:r>
              <a:rPr lang="en-US" altLang="en-US" b="1">
                <a:solidFill>
                  <a:schemeClr val="bg1"/>
                </a:solidFill>
                <a:sym typeface="+mn-ea"/>
              </a:rPr>
              <a:t>AUDRON: The Core Idea									</a:t>
            </a:r>
            <a:endParaRPr lang="en-US" altLang="en-US" b="1" dirty="0">
              <a:solidFill>
                <a:schemeClr val="bg1"/>
              </a:solidFill>
              <a:sym typeface="+mn-ea"/>
            </a:endParaRPr>
          </a:p>
        </p:txBody>
      </p:sp>
      <p:sp>
        <p:nvSpPr>
          <p:cNvPr id="8" name="Content Placeholder 7"/>
          <p:cNvSpPr>
            <a:spLocks noGrp="1"/>
          </p:cNvSpPr>
          <p:nvPr>
            <p:ph idx="1"/>
          </p:nvPr>
        </p:nvSpPr>
        <p:spPr/>
        <p:txBody>
          <a:bodyPr/>
          <a:lstStyle/>
          <a:p>
            <a:pPr algn="just"/>
            <a:r>
              <a:rPr lang="en-US" altLang="en-US" sz="2800">
                <a:solidFill>
                  <a:schemeClr val="bg1"/>
                </a:solidFill>
                <a:sym typeface="+mn-ea"/>
              </a:rPr>
              <a:t>AUDRON (AUdio-based Drone Detection Network) processes a single raw audio waveform as input, without relying on visual or radar data.</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The input audio is analyzed through four parallel feature extraction branches. Each branch captures complementary acoustic information, including spectral texture, time-frequency patterns, temporal dependencies, and compressed latent features.</a:t>
            </a:r>
            <a:endParaRPr lang="en-US" altLang="en-US" sz="2800">
              <a:solidFill>
                <a:schemeClr val="bg1"/>
              </a:solidFill>
            </a:endParaRPr>
          </a:p>
          <a:p>
            <a:pPr algn="just"/>
            <a:endParaRPr lang="en-US" altLang="en-US" sz="2800">
              <a:solidFill>
                <a:schemeClr val="bg1"/>
              </a:solidFill>
            </a:endParaRPr>
          </a:p>
          <a:p>
            <a:pPr algn="just"/>
            <a:r>
              <a:rPr lang="en-US" altLang="en-US" sz="2800">
                <a:solidFill>
                  <a:schemeClr val="bg1"/>
                </a:solidFill>
                <a:sym typeface="+mn-ea"/>
              </a:rPr>
              <a:t>These representations are fused at the feature level and jointly optimized.</a:t>
            </a:r>
            <a:endParaRPr lang="en-US" altLang="en-US" sz="2800">
              <a:solidFill>
                <a:schemeClr val="bg1"/>
              </a:solidFill>
            </a:endParaRPr>
          </a:p>
          <a:p>
            <a:pPr marL="0" indent="0" algn="just">
              <a:buNone/>
            </a:pPr>
            <a:endParaRPr lang="en-US" altLang="en-US" sz="2800" dirty="0">
              <a:solidFill>
                <a:schemeClr val="bg1"/>
              </a:solidFill>
            </a:endParaRPr>
          </a:p>
        </p:txBody>
      </p:sp>
    </p:spTree>
  </p:cSld>
  <p:clrMapOvr>
    <a:masterClrMapping/>
  </p:clrMapOvr>
</p:sld>
</file>

<file path=ppt/tags/tag1.xml><?xml version="1.0" encoding="utf-8"?>
<p:tagLst xmlns:p="http://schemas.openxmlformats.org/presentationml/2006/main">
  <p:tag name="TABLE_ENDDRAG_ORIGIN_RECT" val="686*477"/>
  <p:tag name="TABLE_ENDDRAG_RECT" val="696*189*686*477"/>
</p:tagLst>
</file>

<file path=ppt/tags/tag2.xml><?xml version="1.0" encoding="utf-8"?>
<p:tagLst xmlns:p="http://schemas.openxmlformats.org/presentationml/2006/main">
  <p:tag name="TABLE_ENDDRAG_ORIGIN_RECT" val="1172*503"/>
  <p:tag name="TABLE_ENDDRAG_RECT" val="99*255*1172*503"/>
</p:tagLst>
</file>

<file path=ppt/tags/tag3.xml><?xml version="1.0" encoding="utf-8"?>
<p:tagLst xmlns:p="http://schemas.openxmlformats.org/presentationml/2006/main">
  <p:tag name="TABLE_ENDDRAG_ORIGIN_RECT" val="756*583"/>
  <p:tag name="TABLE_ENDDRAG_RECT" val="669*195*756*583"/>
</p:tagLst>
</file>

<file path=ppt/theme/_rels/theme1.xml.rels><?xml version="1.0" encoding="UTF-8" standalone="yes"?>
<Relationships xmlns="http://schemas.openxmlformats.org/package/2006/relationships"><Relationship Id="rId1" Type="http://schemas.openxmlformats.org/officeDocument/2006/relationships/image" Target="../media/image8.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0</TotalTime>
  <Words>14560</Words>
  <Application>WPS Presentation</Application>
  <PresentationFormat>Custom</PresentationFormat>
  <Paragraphs>565</Paragraphs>
  <Slides>27</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27</vt:i4>
      </vt:variant>
    </vt:vector>
  </HeadingPairs>
  <TitlesOfParts>
    <vt:vector size="39" baseType="lpstr">
      <vt:lpstr>Arial</vt:lpstr>
      <vt:lpstr>SimSun</vt:lpstr>
      <vt:lpstr>Wingdings</vt:lpstr>
      <vt:lpstr>Arial</vt:lpstr>
      <vt:lpstr>Poppins Bold</vt:lpstr>
      <vt:lpstr>Wingdings</vt:lpstr>
      <vt:lpstr>Calibri</vt:lpstr>
      <vt:lpstr>Microsoft YaHei</vt:lpstr>
      <vt:lpstr>Arial Unicode MS</vt:lpstr>
      <vt:lpstr>Calibri Light</vt:lpstr>
      <vt:lpstr>Calibri</vt:lpstr>
      <vt:lpstr>Celestial</vt:lpstr>
      <vt:lpstr>PowerPoint 演示文稿</vt:lpstr>
      <vt:lpstr>Paper Outline</vt:lpstr>
      <vt:lpstr>Introduction													(1/2)</vt:lpstr>
      <vt:lpstr>Introduction													(2/2)</vt:lpstr>
      <vt:lpstr>Objective and Motivation</vt:lpstr>
      <vt:lpstr>Literature Survey											(1/3)</vt:lpstr>
      <vt:lpstr>Literature Survey											(2/3)</vt:lpstr>
      <vt:lpstr>Literature Survey											(3/3)</vt:lpstr>
      <vt:lpstr>AUDRON: The Core Idea									</vt:lpstr>
      <vt:lpstr>AUDRON Model Architecture</vt:lpstr>
      <vt:lpstr>PowerPoint 演示文稿</vt:lpstr>
      <vt:lpstr>Experimental Setup                                              (1/4)</vt:lpstr>
      <vt:lpstr>Experimental Setup                                              (2/4)</vt:lpstr>
      <vt:lpstr>Experimental Setup                                              (3/4)</vt:lpstr>
      <vt:lpstr> Experimental Setup                                             (4/4)</vt:lpstr>
      <vt:lpstr>Feature Extraction Components</vt:lpstr>
      <vt:lpstr>Results																(1/7)</vt:lpstr>
      <vt:lpstr>Results																(2/7)</vt:lpstr>
      <vt:lpstr>  Results															   (3/7)</vt:lpstr>
      <vt:lpstr>Results																(4/7)</vt:lpstr>
      <vt:lpstr>Results																(5/7)</vt:lpstr>
      <vt:lpstr>Results																(6/7)</vt:lpstr>
      <vt:lpstr>Results																(7/7)</vt:lpstr>
      <vt:lpstr>Conclusion</vt:lpstr>
      <vt:lpstr>References</vt:lpstr>
      <vt:lpstr>References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INDICON PRESENTATION 2025</dc:title>
  <dc:creator/>
  <cp:lastModifiedBy>WPS_1609345005</cp:lastModifiedBy>
  <cp:revision>19</cp:revision>
  <dcterms:created xsi:type="dcterms:W3CDTF">2006-08-16T00:00:00Z</dcterms:created>
  <dcterms:modified xsi:type="dcterms:W3CDTF">2025-12-18T01:41:20Z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8A2652DB86A442BF82427A6A49E38422_12</vt:lpwstr>
  </property>
  <property fmtid="{D5CDD505-2E9C-101B-9397-08002B2CF9AE}" pid="3" name="KSOProductBuildVer">
    <vt:lpwstr>1033-12.2.0.23155</vt:lpwstr>
  </property>
</Properties>
</file>

<file path=docProps/thumbnail.jpeg>
</file>